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5" r:id="rId1"/>
  </p:sldMasterIdLst>
  <p:notesMasterIdLst>
    <p:notesMasterId r:id="rId25"/>
  </p:notesMasterIdLst>
  <p:sldIdLst>
    <p:sldId id="256" r:id="rId2"/>
    <p:sldId id="257" r:id="rId3"/>
    <p:sldId id="291" r:id="rId4"/>
    <p:sldId id="258" r:id="rId5"/>
    <p:sldId id="259" r:id="rId6"/>
    <p:sldId id="261" r:id="rId7"/>
    <p:sldId id="260" r:id="rId8"/>
    <p:sldId id="262" r:id="rId9"/>
    <p:sldId id="264" r:id="rId10"/>
    <p:sldId id="263" r:id="rId11"/>
    <p:sldId id="266" r:id="rId12"/>
    <p:sldId id="267" r:id="rId13"/>
    <p:sldId id="270" r:id="rId14"/>
    <p:sldId id="296" r:id="rId15"/>
    <p:sldId id="271" r:id="rId16"/>
    <p:sldId id="278" r:id="rId17"/>
    <p:sldId id="277" r:id="rId18"/>
    <p:sldId id="298" r:id="rId19"/>
    <p:sldId id="279" r:id="rId20"/>
    <p:sldId id="281" r:id="rId21"/>
    <p:sldId id="282" r:id="rId22"/>
    <p:sldId id="285" r:id="rId23"/>
    <p:sldId id="289" r:id="rId24"/>
  </p:sldIdLst>
  <p:sldSz cx="9144000" cy="5143500" type="screen16x9"/>
  <p:notesSz cx="6858000" cy="9144000"/>
  <p:embeddedFontLst>
    <p:embeddedFont>
      <p:font typeface="AR DARLING" panose="020B0604020202020204" charset="0"/>
      <p:regular r:id="rId26"/>
    </p:embeddedFont>
    <p:embeddedFont>
      <p:font typeface="Cambria Math" panose="02040503050406030204" pitchFamily="18" charset="0"/>
      <p:regular r:id="rId27"/>
    </p:embeddedFont>
    <p:embeddedFont>
      <p:font typeface="Rockwell" panose="02060603020205020403" pitchFamily="18" charset="0"/>
      <p:regular r:id="rId28"/>
      <p:bold r:id="rId29"/>
      <p:italic r:id="rId30"/>
      <p:boldItalic r:id="rId31"/>
    </p:embeddedFont>
    <p:embeddedFont>
      <p:font typeface="Source Code Pro" panose="020B0604020202020204" charset="0"/>
      <p:regular r:id="rId32"/>
      <p:bold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0B6841-0D16-4DC9-92D9-C6D02CBBED76}">
  <a:tblStyle styleId="{C40B6841-0D16-4DC9-92D9-C6D02CBBED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89" d="100"/>
          <a:sy n="89" d="100"/>
        </p:scale>
        <p:origin x="528"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89b2ad4d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89b2ad4d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89b2ad4dd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89b2ad4dd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89b2ad4d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89b2ad4d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89b2ad4d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89b2ad4d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89b2ad4d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89b2ad4d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501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89b2ad4d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89b2ad4d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89bc742a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89bc742a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89bc742a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89bc742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89bc742a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89bc742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1675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89b2ad4dd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89b2ad4d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89b2ad4d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89b2ad4d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89b2ad4d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89b2ad4d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89b2ad4dd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89b2ad4d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89b2ad4d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89b2ad4d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89b2ad4d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89b2ad4d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89b2ad4dd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89b2ad4d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89b2ad4dd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89b2ad4dd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89b2ad4dd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89b2ad4d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89b2ad4d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89b2ad4d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89b2ad4dd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489b2ad4d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30818" y="601724"/>
            <a:ext cx="6477805" cy="2190535"/>
          </a:xfrm>
        </p:spPr>
        <p:txBody>
          <a:bodyPr bIns="0" anchor="b">
            <a:normAutofit/>
          </a:bodyPr>
          <a:lstStyle>
            <a:lvl1pPr algn="ctr">
              <a:defRPr sz="4950"/>
            </a:lvl1pPr>
          </a:lstStyle>
          <a:p>
            <a:r>
              <a:rPr lang="en-US"/>
              <a:t>Click to edit Master title style</a:t>
            </a:r>
            <a:endParaRPr lang="en-US" dirty="0"/>
          </a:p>
        </p:txBody>
      </p:sp>
      <p:sp>
        <p:nvSpPr>
          <p:cNvPr id="3" name="Subtitle 2"/>
          <p:cNvSpPr>
            <a:spLocks noGrp="1"/>
          </p:cNvSpPr>
          <p:nvPr>
            <p:ph type="subTitle" idx="1"/>
          </p:nvPr>
        </p:nvSpPr>
        <p:spPr>
          <a:xfrm>
            <a:off x="1330818" y="2793056"/>
            <a:ext cx="6477804" cy="733216"/>
          </a:xfrm>
        </p:spPr>
        <p:txBody>
          <a:bodyPr tIns="91440" bIns="91440">
            <a:normAutofit/>
          </a:bodyPr>
          <a:lstStyle>
            <a:lvl1pPr marL="0" indent="0" algn="ctr">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5/7/2019</a:t>
            </a:fld>
            <a:endParaRPr lang="en-US" dirty="0"/>
          </a:p>
        </p:txBody>
      </p:sp>
      <p:sp>
        <p:nvSpPr>
          <p:cNvPr id="5" name="Footer Placeholder 4"/>
          <p:cNvSpPr>
            <a:spLocks noGrp="1"/>
          </p:cNvSpPr>
          <p:nvPr>
            <p:ph type="ftr" sz="quarter" idx="11"/>
          </p:nvPr>
        </p:nvSpPr>
        <p:spPr>
          <a:xfrm>
            <a:off x="1088684" y="246981"/>
            <a:ext cx="4220081" cy="231901"/>
          </a:xfrm>
        </p:spPr>
        <p:txBody>
          <a:bodyPr/>
          <a:lstStyle/>
          <a:p>
            <a:endParaRPr lang="en-US" dirty="0"/>
          </a:p>
        </p:txBody>
      </p:sp>
      <p:sp>
        <p:nvSpPr>
          <p:cNvPr id="6" name="Slide Number Placeholder 5"/>
          <p:cNvSpPr>
            <a:spLocks noGrp="1"/>
          </p:cNvSpPr>
          <p:nvPr>
            <p:ph type="sldNum" sz="quarter" idx="12"/>
          </p:nvPr>
        </p:nvSpPr>
        <p:spPr>
          <a:xfrm>
            <a:off x="357626"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063106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375990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5289"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638991"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73300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89654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5"/>
        <p:cNvGrpSpPr/>
        <p:nvPr/>
      </p:nvGrpSpPr>
      <p:grpSpPr>
        <a:xfrm>
          <a:off x="0" y="0"/>
          <a:ext cx="0" cy="0"/>
          <a:chOff x="0" y="0"/>
          <a:chExt cx="0" cy="0"/>
        </a:xfrm>
      </p:grpSpPr>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3335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140786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0817" y="1317098"/>
            <a:ext cx="6482366" cy="1476755"/>
          </a:xfrm>
        </p:spPr>
        <p:txBody>
          <a:bodyPr anchor="b">
            <a:normAutofit/>
          </a:bodyPr>
          <a:lstStyle>
            <a:lvl1pPr algn="ctr">
              <a:defRPr sz="2700"/>
            </a:lvl1pPr>
          </a:lstStyle>
          <a:p>
            <a:r>
              <a:rPr lang="en-US"/>
              <a:t>Click to edit Master title style</a:t>
            </a:r>
            <a:endParaRPr lang="en-US" dirty="0"/>
          </a:p>
        </p:txBody>
      </p:sp>
      <p:sp>
        <p:nvSpPr>
          <p:cNvPr id="3" name="Text Placeholder 2"/>
          <p:cNvSpPr>
            <a:spLocks noGrp="1"/>
          </p:cNvSpPr>
          <p:nvPr>
            <p:ph type="body" idx="1"/>
          </p:nvPr>
        </p:nvSpPr>
        <p:spPr>
          <a:xfrm>
            <a:off x="1330817" y="2793853"/>
            <a:ext cx="6482366" cy="820490"/>
          </a:xfrm>
        </p:spPr>
        <p:txBody>
          <a:bodyPr tIns="91440">
            <a:normAutofit/>
          </a:bodyPr>
          <a:lstStyle>
            <a:lvl1pPr marL="0" indent="0" algn="ctr">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725646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6970183"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366491"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90605" y="1513007"/>
            <a:ext cx="3366491"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435704"/>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6971702"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366596"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366596"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92019" y="1517253"/>
            <a:ext cx="3366596"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92019" y="2116119"/>
            <a:ext cx="3366596"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5/7/2019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50338354"/>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5/7/2019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371999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5/7/2019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4714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221475" cy="1804889"/>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547743"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221475"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30290891"/>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5608041" y="361628"/>
            <a:ext cx="3055900" cy="3861826"/>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44172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24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087747" y="2294700"/>
            <a:ext cx="4143303" cy="1567601"/>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509A250-FF31-4206-8172-F9D3106AACB1}" type="datetimeFigureOut">
              <a:rPr lang="en-US" smtClean="0"/>
              <a:t>5/7/2019</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893702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88685" y="603390"/>
            <a:ext cx="6968411" cy="7869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6968411"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31560"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AAD347D-5ACD-4C99-B74B-A9C85AD731AF}" type="datetimeFigureOut">
              <a:rPr lang="en-US" smtClean="0"/>
              <a:t>5/7/2019</a:t>
            </a:fld>
            <a:endParaRPr lang="en-US" dirty="0"/>
          </a:p>
        </p:txBody>
      </p:sp>
      <p:sp>
        <p:nvSpPr>
          <p:cNvPr id="5" name="Footer Placeholder 4"/>
          <p:cNvSpPr>
            <a:spLocks noGrp="1"/>
          </p:cNvSpPr>
          <p:nvPr>
            <p:ph type="ftr" sz="quarter" idx="3"/>
          </p:nvPr>
        </p:nvSpPr>
        <p:spPr>
          <a:xfrm>
            <a:off x="1088684" y="246981"/>
            <a:ext cx="4220081"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p:cNvSpPr/>
          <p:nvPr/>
        </p:nvSpPr>
        <p:spPr>
          <a:xfrm>
            <a:off x="0" y="2716718"/>
            <a:ext cx="9144000" cy="1879488"/>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a:xfrm>
            <a:off x="0" y="4597003"/>
            <a:ext cx="9144000" cy="557213"/>
          </a:xfrm>
          <a:prstGeom prst="rect">
            <a:avLst/>
          </a:prstGeom>
        </p:spPr>
      </p:pic>
      <p:cxnSp>
        <p:nvCxnSpPr>
          <p:cNvPr id="12" name="Straight Connector 11"/>
          <p:cNvCxnSpPr/>
          <p:nvPr/>
        </p:nvCxnSpPr>
        <p:spPr>
          <a:xfrm>
            <a:off x="0" y="460360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6087"/>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Lst>
  <p:hf sldNum="0" hdr="0" ftr="0" dt="0"/>
  <p:txStyles>
    <p:titleStyle>
      <a:lvl1pPr algn="ctr" defTabSz="685800" rtl="0" eaLnBrk="1" latinLnBrk="0" hangingPunct="1">
        <a:lnSpc>
          <a:spcPct val="90000"/>
        </a:lnSpc>
        <a:spcBef>
          <a:spcPct val="0"/>
        </a:spcBef>
        <a:buNone/>
        <a:defRPr sz="2400" b="0" i="0" kern="1200" cap="all">
          <a:solidFill>
            <a:schemeClr val="accent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roy91@csu.Fullerton.edu"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mailto:89girishkumar@csu.Fullerton.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Supervised_learning"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921074" y="747538"/>
            <a:ext cx="6892109" cy="129484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sz="4000" dirty="0">
                <a:latin typeface="AR DARLING" panose="02000000000000000000" pitchFamily="2" charset="0"/>
              </a:rPr>
              <a:t>Sentiment analysis of restaurant reviews</a:t>
            </a:r>
            <a:endParaRPr sz="4000" dirty="0">
              <a:latin typeface="AR DARLING" panose="02000000000000000000" pitchFamily="2" charset="0"/>
            </a:endParaRPr>
          </a:p>
        </p:txBody>
      </p:sp>
      <p:sp>
        <p:nvSpPr>
          <p:cNvPr id="63" name="Google Shape;63;p13"/>
          <p:cNvSpPr txBox="1">
            <a:spLocks noGrp="1"/>
          </p:cNvSpPr>
          <p:nvPr>
            <p:ph type="body" idx="1"/>
          </p:nvPr>
        </p:nvSpPr>
        <p:spPr>
          <a:xfrm>
            <a:off x="215901" y="3282950"/>
            <a:ext cx="4038600" cy="122554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800" dirty="0">
                <a:latin typeface="Arial" panose="020B0604020202020204" pitchFamily="34" charset="0"/>
                <a:cs typeface="Arial" panose="020B0604020202020204" pitchFamily="34" charset="0"/>
              </a:rPr>
              <a:t>BONY ROY </a:t>
            </a:r>
            <a:r>
              <a:rPr lang="en" sz="1800" dirty="0">
                <a:latin typeface="Arial" panose="020B0604020202020204" pitchFamily="34" charset="0"/>
                <a:cs typeface="Arial" panose="020B0604020202020204" pitchFamily="34" charset="0"/>
                <a:hlinkClick r:id="rId3"/>
              </a:rPr>
              <a:t>broy91</a:t>
            </a:r>
            <a:r>
              <a:rPr lang="en-IN" sz="1800" dirty="0">
                <a:latin typeface="Arial" panose="020B0604020202020204" pitchFamily="34" charset="0"/>
                <a:cs typeface="Arial" panose="020B0604020202020204" pitchFamily="34" charset="0"/>
                <a:hlinkClick r:id="rId3"/>
              </a:rPr>
              <a:t>@csu.Fullerton.edu</a:t>
            </a:r>
            <a:r>
              <a:rPr lang="en-IN" sz="1800" dirty="0">
                <a:latin typeface="Arial" panose="020B0604020202020204" pitchFamily="34" charset="0"/>
                <a:cs typeface="Arial" panose="020B0604020202020204" pitchFamily="34" charset="0"/>
              </a:rPr>
              <a:t> </a:t>
            </a:r>
          </a:p>
          <a:p>
            <a:pPr marL="0" lvl="0" indent="0" algn="ctr" rtl="0">
              <a:spcBef>
                <a:spcPts val="0"/>
              </a:spcBef>
              <a:spcAft>
                <a:spcPts val="0"/>
              </a:spcAft>
              <a:buNone/>
            </a:pPr>
            <a:r>
              <a:rPr lang="en-IN" sz="1800" dirty="0">
                <a:latin typeface="Arial" panose="020B0604020202020204" pitchFamily="34" charset="0"/>
                <a:cs typeface="Arial" panose="020B0604020202020204" pitchFamily="34" charset="0"/>
              </a:rPr>
              <a:t>898161054</a:t>
            </a:r>
          </a:p>
        </p:txBody>
      </p:sp>
      <p:sp>
        <p:nvSpPr>
          <p:cNvPr id="2" name="TextBox 1">
            <a:extLst>
              <a:ext uri="{FF2B5EF4-FFF2-40B4-BE49-F238E27FC236}">
                <a16:creationId xmlns:a16="http://schemas.microsoft.com/office/drawing/2014/main" id="{2B4D34F6-9351-4823-8F1E-5489A021F8D0}"/>
              </a:ext>
            </a:extLst>
          </p:cNvPr>
          <p:cNvSpPr txBox="1"/>
          <p:nvPr/>
        </p:nvSpPr>
        <p:spPr>
          <a:xfrm>
            <a:off x="4367128" y="3417463"/>
            <a:ext cx="4332890" cy="1200329"/>
          </a:xfrm>
          <a:prstGeom prst="rect">
            <a:avLst/>
          </a:prstGeom>
          <a:noFill/>
        </p:spPr>
        <p:txBody>
          <a:bodyPr wrap="square" rtlCol="0">
            <a:spAutoFit/>
          </a:bodyPr>
          <a:lstStyle/>
          <a:p>
            <a:pPr lvl="0" algn="ctr"/>
            <a:r>
              <a:rPr lang="en" dirty="0"/>
              <a:t> </a:t>
            </a:r>
            <a:r>
              <a:rPr lang="en" dirty="0">
                <a:latin typeface="Arial" panose="020B0604020202020204" pitchFamily="34" charset="0"/>
                <a:cs typeface="Arial" panose="020B0604020202020204" pitchFamily="34" charset="0"/>
              </a:rPr>
              <a:t>GIRISH KUMAR RAMACHANDRA </a:t>
            </a:r>
            <a:r>
              <a:rPr lang="en" dirty="0">
                <a:latin typeface="Arial" panose="020B0604020202020204" pitchFamily="34" charset="0"/>
                <a:cs typeface="Arial" panose="020B0604020202020204" pitchFamily="34" charset="0"/>
                <a:hlinkClick r:id="rId4"/>
              </a:rPr>
              <a:t>89</a:t>
            </a:r>
            <a:r>
              <a:rPr lang="en-IN" dirty="0">
                <a:latin typeface="Arial" panose="020B0604020202020204" pitchFamily="34" charset="0"/>
                <a:cs typeface="Arial" panose="020B0604020202020204" pitchFamily="34" charset="0"/>
                <a:hlinkClick r:id="rId4"/>
              </a:rPr>
              <a:t>girishkumar@csu.Fullerton.edu</a:t>
            </a:r>
            <a:endParaRPr lang="en-IN" dirty="0">
              <a:latin typeface="Arial" panose="020B0604020202020204" pitchFamily="34" charset="0"/>
              <a:cs typeface="Arial" panose="020B0604020202020204" pitchFamily="34" charset="0"/>
            </a:endParaRPr>
          </a:p>
          <a:p>
            <a:pPr lvl="0" algn="ctr"/>
            <a:r>
              <a:rPr lang="en-IN" dirty="0">
                <a:latin typeface="Arial" panose="020B0604020202020204" pitchFamily="34" charset="0"/>
                <a:cs typeface="Arial" panose="020B0604020202020204" pitchFamily="34" charset="0"/>
              </a:rPr>
              <a:t>888253630</a:t>
            </a:r>
          </a:p>
          <a:p>
            <a:pPr algn="ct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79606"/>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System Design: Functional aspects</a:t>
            </a:r>
            <a:endParaRPr dirty="0">
              <a:latin typeface="Arial" panose="020B0604020202020204" pitchFamily="34" charset="0"/>
              <a:cs typeface="Arial" panose="020B0604020202020204" pitchFamily="34" charset="0"/>
            </a:endParaRPr>
          </a:p>
        </p:txBody>
      </p:sp>
      <p:sp>
        <p:nvSpPr>
          <p:cNvPr id="103" name="Google Shape;103;p20"/>
          <p:cNvSpPr txBox="1">
            <a:spLocks noGrp="1"/>
          </p:cNvSpPr>
          <p:nvPr>
            <p:ph type="body" idx="1"/>
          </p:nvPr>
        </p:nvSpPr>
        <p:spPr>
          <a:xfrm>
            <a:off x="311700" y="1106000"/>
            <a:ext cx="8520600" cy="3462725"/>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IN" dirty="0">
                <a:latin typeface="Arial" panose="020B0604020202020204" pitchFamily="34" charset="0"/>
                <a:cs typeface="Arial" panose="020B0604020202020204" pitchFamily="34" charset="0"/>
              </a:rPr>
              <a:t>	</a:t>
            </a:r>
          </a:p>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The system will have dropdown menu with 10 food joint names.</a:t>
            </a:r>
          </a:p>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The system shall let the user select the name from dropdown menu and submit it for further analysis.</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The system shall display the </a:t>
            </a:r>
            <a:r>
              <a:rPr lang="en-IN" dirty="0">
                <a:latin typeface="Arial" panose="020B0604020202020204" pitchFamily="34" charset="0"/>
                <a:cs typeface="Arial" panose="020B0604020202020204" pitchFamily="34" charset="0"/>
              </a:rPr>
              <a:t>Sentiment Analysis of the restaurants with respective graphs and statistics</a:t>
            </a:r>
          </a:p>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The system shall display the confusion matrix for each food joints.</a:t>
            </a:r>
          </a:p>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The system will have another text area where user can add random restaurant reviews and it will predict if it is a positive text or negative text.</a:t>
            </a:r>
            <a:endParaRPr dirty="0">
              <a:latin typeface="Arial" panose="020B0604020202020204" pitchFamily="34" charset="0"/>
              <a:cs typeface="Arial" panose="020B0604020202020204" pitchFamily="34" charset="0"/>
            </a:endParaRPr>
          </a:p>
          <a:p>
            <a:pPr marL="0" lvl="0" indent="0" algn="l" rtl="0">
              <a:spcBef>
                <a:spcPts val="1600"/>
              </a:spcBef>
              <a:spcAft>
                <a:spcPts val="1600"/>
              </a:spcAft>
              <a:buNone/>
            </a:pPr>
            <a:endParaRPr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127000"/>
            <a:ext cx="8520600" cy="64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System Design: Data Collection</a:t>
            </a:r>
            <a:endParaRPr dirty="0">
              <a:latin typeface="Arial" panose="020B0604020202020204" pitchFamily="34" charset="0"/>
              <a:cs typeface="Arial" panose="020B0604020202020204" pitchFamily="34" charset="0"/>
            </a:endParaRPr>
          </a:p>
        </p:txBody>
      </p:sp>
      <p:sp>
        <p:nvSpPr>
          <p:cNvPr id="122" name="Google Shape;122;p23"/>
          <p:cNvSpPr txBox="1">
            <a:spLocks noGrp="1"/>
          </p:cNvSpPr>
          <p:nvPr>
            <p:ph type="body" idx="1"/>
          </p:nvPr>
        </p:nvSpPr>
        <p:spPr>
          <a:xfrm>
            <a:off x="381550" y="774699"/>
            <a:ext cx="8520600" cy="3497263"/>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Source Code Pro"/>
              <a:buChar char="●"/>
            </a:pPr>
            <a:r>
              <a:rPr lang="en" dirty="0">
                <a:latin typeface="Arial" panose="020B0604020202020204" pitchFamily="34" charset="0"/>
                <a:cs typeface="Arial" panose="020B0604020202020204" pitchFamily="34" charset="0"/>
              </a:rPr>
              <a:t>Data Collection:</a:t>
            </a:r>
            <a:endParaRPr dirty="0">
              <a:latin typeface="Arial" panose="020B0604020202020204" pitchFamily="34" charset="0"/>
              <a:cs typeface="Arial" panose="020B0604020202020204" pitchFamily="34" charset="0"/>
            </a:endParaRPr>
          </a:p>
          <a:p>
            <a:pPr marL="914400" marR="0" lvl="1" indent="-317500" algn="l" rtl="0">
              <a:lnSpc>
                <a:spcPct val="115000"/>
              </a:lnSpc>
              <a:spcBef>
                <a:spcPts val="0"/>
              </a:spcBef>
              <a:spcAft>
                <a:spcPts val="0"/>
              </a:spcAft>
              <a:buSzPts val="1400"/>
              <a:buChar char="○"/>
            </a:pPr>
            <a:r>
              <a:rPr lang="en" dirty="0">
                <a:latin typeface="Arial" panose="020B0604020202020204" pitchFamily="34" charset="0"/>
                <a:cs typeface="Arial" panose="020B0604020202020204" pitchFamily="34" charset="0"/>
              </a:rPr>
              <a:t>Yelp Data set </a:t>
            </a:r>
            <a:r>
              <a:rPr lang="en-US" dirty="0">
                <a:latin typeface="Arial" panose="020B0604020202020204" pitchFamily="34" charset="0"/>
                <a:cs typeface="Arial" panose="020B0604020202020204" pitchFamily="34" charset="0"/>
              </a:rPr>
              <a:t>in json format</a:t>
            </a:r>
            <a:r>
              <a:rPr lang="e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downloaded from Kaggle</a:t>
            </a:r>
            <a:r>
              <a:rPr lang="e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Total size of dataset 5 GB.</a:t>
            </a:r>
            <a:endParaRPr dirty="0">
              <a:latin typeface="Arial" panose="020B0604020202020204" pitchFamily="34" charset="0"/>
              <a:cs typeface="Arial" panose="020B0604020202020204" pitchFamily="34" charset="0"/>
            </a:endParaRPr>
          </a:p>
          <a:p>
            <a:pPr marL="914400" marR="0" lvl="1" indent="-317500" algn="l" rtl="0">
              <a:lnSpc>
                <a:spcPct val="115000"/>
              </a:lnSpc>
              <a:spcBef>
                <a:spcPts val="0"/>
              </a:spcBef>
              <a:spcAft>
                <a:spcPts val="0"/>
              </a:spcAft>
              <a:buSzPts val="1400"/>
              <a:buChar char="○"/>
            </a:pPr>
            <a:r>
              <a:rPr lang="en-IN" dirty="0">
                <a:latin typeface="Arial" panose="020B0604020202020204" pitchFamily="34" charset="0"/>
                <a:cs typeface="Arial" panose="020B0604020202020204" pitchFamily="34" charset="0"/>
              </a:rPr>
              <a:t>We s</a:t>
            </a:r>
            <a:r>
              <a:rPr lang="en" dirty="0">
                <a:latin typeface="Arial" panose="020B0604020202020204" pitchFamily="34" charset="0"/>
                <a:cs typeface="Arial" panose="020B0604020202020204" pitchFamily="34" charset="0"/>
              </a:rPr>
              <a:t>eperated data for top 10 restaurants </a:t>
            </a:r>
            <a:r>
              <a:rPr lang="en-IN" dirty="0">
                <a:latin typeface="Arial" panose="020B0604020202020204" pitchFamily="34" charset="0"/>
                <a:cs typeface="Arial" panose="020B0604020202020204" pitchFamily="34" charset="0"/>
              </a:rPr>
              <a:t>from main data set starting from year 2016 till 2018</a:t>
            </a:r>
          </a:p>
          <a:p>
            <a:pPr marL="596900" marR="0" lvl="1" indent="0" algn="l" rtl="0">
              <a:lnSpc>
                <a:spcPct val="115000"/>
              </a:lnSpc>
              <a:spcBef>
                <a:spcPts val="0"/>
              </a:spcBef>
              <a:spcAft>
                <a:spcPts val="0"/>
              </a:spcAft>
              <a:buSzPts val="1400"/>
              <a:buNone/>
            </a:pPr>
            <a:r>
              <a:rPr lang="en-IN" dirty="0">
                <a:latin typeface="Arial" panose="020B0604020202020204" pitchFamily="34" charset="0"/>
                <a:cs typeface="Arial" panose="020B0604020202020204" pitchFamily="34" charset="0"/>
              </a:rPr>
              <a:t>		Burger King</a:t>
            </a:r>
          </a:p>
          <a:p>
            <a:pPr marL="596900" marR="0" lvl="1" indent="0" algn="l" rtl="0">
              <a:lnSpc>
                <a:spcPct val="115000"/>
              </a:lnSpc>
              <a:spcBef>
                <a:spcPts val="0"/>
              </a:spcBef>
              <a:spcAft>
                <a:spcPts val="0"/>
              </a:spcAft>
              <a:buSzPts val="1400"/>
              <a:buNone/>
            </a:pPr>
            <a:r>
              <a:rPr lang="en-IN" dirty="0">
                <a:latin typeface="Arial" panose="020B0604020202020204" pitchFamily="34" charset="0"/>
                <a:cs typeface="Arial" panose="020B0604020202020204" pitchFamily="34" charset="0"/>
              </a:rPr>
              <a:t>		McDonald’s</a:t>
            </a:r>
          </a:p>
          <a:p>
            <a:pPr marL="596900" marR="0" lvl="1" indent="0" algn="l" rtl="0">
              <a:lnSpc>
                <a:spcPct val="115000"/>
              </a:lnSpc>
              <a:spcBef>
                <a:spcPts val="0"/>
              </a:spcBef>
              <a:spcAft>
                <a:spcPts val="0"/>
              </a:spcAft>
              <a:buSzPts val="1400"/>
              <a:buNone/>
            </a:pPr>
            <a:r>
              <a:rPr lang="en-IN" dirty="0">
                <a:latin typeface="Arial" panose="020B0604020202020204" pitchFamily="34" charset="0"/>
                <a:cs typeface="Arial" panose="020B0604020202020204" pitchFamily="34" charset="0"/>
              </a:rPr>
              <a:t>		Starbucks</a:t>
            </a:r>
          </a:p>
          <a:p>
            <a:pPr marL="596900" marR="0" lvl="1" indent="0" algn="l" rtl="0">
              <a:lnSpc>
                <a:spcPct val="115000"/>
              </a:lnSpc>
              <a:spcBef>
                <a:spcPts val="0"/>
              </a:spcBef>
              <a:spcAft>
                <a:spcPts val="0"/>
              </a:spcAft>
              <a:buSzPts val="1400"/>
              <a:buNone/>
            </a:pPr>
            <a:r>
              <a:rPr lang="en-IN" dirty="0">
                <a:latin typeface="Arial" panose="020B0604020202020204" pitchFamily="34" charset="0"/>
                <a:cs typeface="Arial" panose="020B0604020202020204" pitchFamily="34" charset="0"/>
              </a:rPr>
              <a:t>		Chipotle Mexican Grill</a:t>
            </a:r>
          </a:p>
          <a:p>
            <a:pPr marL="596900" marR="0" lvl="1" indent="0" algn="l" rtl="0">
              <a:lnSpc>
                <a:spcPct val="115000"/>
              </a:lnSpc>
              <a:spcBef>
                <a:spcPts val="0"/>
              </a:spcBef>
              <a:spcAft>
                <a:spcPts val="0"/>
              </a:spcAft>
              <a:buSzPts val="1400"/>
              <a:buNone/>
            </a:pPr>
            <a:r>
              <a:rPr lang="en-IN" dirty="0">
                <a:latin typeface="Arial" panose="020B0604020202020204" pitchFamily="34" charset="0"/>
                <a:cs typeface="Arial" panose="020B0604020202020204" pitchFamily="34" charset="0"/>
              </a:rPr>
              <a:t>		Nacho Daddy</a:t>
            </a:r>
          </a:p>
          <a:p>
            <a:pPr marL="596900" marR="0" lvl="1" indent="0" algn="l" rtl="0">
              <a:lnSpc>
                <a:spcPct val="115000"/>
              </a:lnSpc>
              <a:spcBef>
                <a:spcPts val="0"/>
              </a:spcBef>
              <a:spcAft>
                <a:spcPts val="0"/>
              </a:spcAft>
              <a:buSzPts val="1400"/>
              <a:buNone/>
            </a:pPr>
            <a:r>
              <a:rPr lang="en-IN" dirty="0">
                <a:latin typeface="Arial" panose="020B0604020202020204" pitchFamily="34" charset="0"/>
                <a:cs typeface="Arial" panose="020B0604020202020204" pitchFamily="34" charset="0"/>
              </a:rPr>
              <a:t>		Papa John’s Pizza</a:t>
            </a:r>
          </a:p>
          <a:p>
            <a:pPr marL="596900" marR="0" lvl="1" indent="0" algn="l" rtl="0">
              <a:lnSpc>
                <a:spcPct val="115000"/>
              </a:lnSpc>
              <a:spcBef>
                <a:spcPts val="0"/>
              </a:spcBef>
              <a:spcAft>
                <a:spcPts val="0"/>
              </a:spcAft>
              <a:buSzPts val="1400"/>
              <a:buNone/>
            </a:pPr>
            <a:r>
              <a:rPr lang="en-IN" dirty="0">
                <a:latin typeface="Arial" panose="020B0604020202020204" pitchFamily="34" charset="0"/>
                <a:cs typeface="Arial" panose="020B0604020202020204" pitchFamily="34" charset="0"/>
              </a:rPr>
              <a:t>		Subway</a:t>
            </a:r>
          </a:p>
          <a:p>
            <a:pPr marL="596900" marR="0" lvl="1" indent="0" algn="l" rtl="0">
              <a:lnSpc>
                <a:spcPct val="115000"/>
              </a:lnSpc>
              <a:spcBef>
                <a:spcPts val="0"/>
              </a:spcBef>
              <a:spcAft>
                <a:spcPts val="0"/>
              </a:spcAft>
              <a:buSzPts val="1400"/>
              <a:buNone/>
            </a:pPr>
            <a:r>
              <a:rPr lang="en-IN" dirty="0">
                <a:latin typeface="Arial" panose="020B0604020202020204" pitchFamily="34" charset="0"/>
                <a:cs typeface="Arial" panose="020B0604020202020204" pitchFamily="34" charset="0"/>
              </a:rPr>
              <a:t>		Taco Bell</a:t>
            </a:r>
          </a:p>
          <a:p>
            <a:pPr marL="596900" marR="0" lvl="1" indent="0" algn="l" rtl="0">
              <a:lnSpc>
                <a:spcPct val="115000"/>
              </a:lnSpc>
              <a:spcBef>
                <a:spcPts val="0"/>
              </a:spcBef>
              <a:spcAft>
                <a:spcPts val="0"/>
              </a:spcAft>
              <a:buSzPts val="1400"/>
              <a:buNone/>
            </a:pPr>
            <a:r>
              <a:rPr lang="en-IN" dirty="0">
                <a:latin typeface="Arial" panose="020B0604020202020204" pitchFamily="34" charset="0"/>
                <a:cs typeface="Arial" panose="020B0604020202020204" pitchFamily="34" charset="0"/>
              </a:rPr>
              <a:t>		The Cheesecake Factory</a:t>
            </a:r>
          </a:p>
          <a:p>
            <a:pPr marL="596900" marR="0" lvl="1" indent="0" algn="l" rtl="0">
              <a:lnSpc>
                <a:spcPct val="115000"/>
              </a:lnSpc>
              <a:spcBef>
                <a:spcPts val="0"/>
              </a:spcBef>
              <a:spcAft>
                <a:spcPts val="0"/>
              </a:spcAft>
              <a:buSzPts val="1400"/>
              <a:buNone/>
            </a:pPr>
            <a:r>
              <a:rPr lang="en-IN" dirty="0">
                <a:latin typeface="Arial" panose="020B0604020202020204" pitchFamily="34" charset="0"/>
                <a:cs typeface="Arial" panose="020B0604020202020204" pitchFamily="34" charset="0"/>
              </a:rPr>
              <a:t>		Wendy’s</a:t>
            </a:r>
          </a:p>
          <a:p>
            <a:pPr lvl="1">
              <a:lnSpc>
                <a:spcPct val="115000"/>
              </a:lnSpc>
              <a:spcBef>
                <a:spcPts val="0"/>
              </a:spcBef>
            </a:pPr>
            <a:r>
              <a:rPr lang="en-IN" dirty="0">
                <a:latin typeface="Arial" panose="020B0604020202020204" pitchFamily="34" charset="0"/>
                <a:cs typeface="Arial" panose="020B0604020202020204" pitchFamily="34" charset="0"/>
              </a:rPr>
              <a:t>Total rows in dataset nearly 20000 and using </a:t>
            </a:r>
            <a:r>
              <a:rPr lang="en-IN" dirty="0" err="1">
                <a:latin typeface="Arial" panose="020B0604020202020204" pitchFamily="34" charset="0"/>
                <a:cs typeface="Arial" panose="020B0604020202020204" pitchFamily="34" charset="0"/>
              </a:rPr>
              <a:t>Mongodb</a:t>
            </a:r>
            <a:r>
              <a:rPr lang="en-IN" dirty="0">
                <a:latin typeface="Arial" panose="020B0604020202020204" pitchFamily="34" charset="0"/>
                <a:cs typeface="Arial" panose="020B0604020202020204" pitchFamily="34" charset="0"/>
              </a:rPr>
              <a:t> for processing.</a:t>
            </a:r>
          </a:p>
          <a:p>
            <a:pPr marL="914400" marR="0" lvl="1" indent="-317500" algn="l" rtl="0">
              <a:lnSpc>
                <a:spcPct val="115000"/>
              </a:lnSpc>
              <a:spcBef>
                <a:spcPts val="0"/>
              </a:spcBef>
              <a:spcAft>
                <a:spcPts val="0"/>
              </a:spcAft>
              <a:buSzPts val="1400"/>
              <a:buChar char="○"/>
            </a:pPr>
            <a:endParaRPr dirty="0">
              <a:latin typeface="Arial" panose="020B0604020202020204" pitchFamily="34" charset="0"/>
              <a:cs typeface="Arial" panose="020B0604020202020204" pitchFamily="34" charset="0"/>
            </a:endParaRPr>
          </a:p>
          <a:p>
            <a:pPr marL="114300" marR="0" lvl="0" indent="0" algn="l" rtl="0">
              <a:lnSpc>
                <a:spcPct val="115000"/>
              </a:lnSpc>
              <a:spcBef>
                <a:spcPts val="0"/>
              </a:spcBef>
              <a:spcAft>
                <a:spcPts val="0"/>
              </a:spcAft>
              <a:buSzPts val="1800"/>
              <a:buNone/>
            </a:pPr>
            <a:endParaRPr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11700" y="93894"/>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Data preprocessing and Algorithms</a:t>
            </a:r>
            <a:endParaRPr dirty="0">
              <a:latin typeface="Arial" panose="020B0604020202020204" pitchFamily="34" charset="0"/>
              <a:cs typeface="Arial" panose="020B0604020202020204" pitchFamily="34" charset="0"/>
            </a:endParaRPr>
          </a:p>
        </p:txBody>
      </p:sp>
      <p:sp>
        <p:nvSpPr>
          <p:cNvPr id="128" name="Google Shape;128;p24"/>
          <p:cNvSpPr txBox="1">
            <a:spLocks noGrp="1"/>
          </p:cNvSpPr>
          <p:nvPr>
            <p:ph type="body" idx="1"/>
          </p:nvPr>
        </p:nvSpPr>
        <p:spPr>
          <a:xfrm>
            <a:off x="311700" y="1106000"/>
            <a:ext cx="8520600" cy="3462725"/>
          </a:xfrm>
          <a:prstGeom prst="rect">
            <a:avLst/>
          </a:prstGeom>
        </p:spPr>
        <p:txBody>
          <a:bodyPr spcFirstLastPara="1" wrap="square" lIns="91425" tIns="91425" rIns="91425" bIns="91425" anchor="t" anchorCtr="0">
            <a:noAutofit/>
          </a:bodyPr>
          <a:lstStyle/>
          <a:p>
            <a:pPr lvl="0"/>
            <a:r>
              <a:rPr lang="en-US" dirty="0">
                <a:latin typeface="Arial" panose="020B0604020202020204" pitchFamily="34" charset="0"/>
                <a:cs typeface="Arial" panose="020B0604020202020204" pitchFamily="34" charset="0"/>
              </a:rPr>
              <a:t>Text cleaning:</a:t>
            </a:r>
          </a:p>
          <a:p>
            <a:pPr marL="114300" lvl="0" indent="0">
              <a:buNone/>
            </a:pPr>
            <a:r>
              <a:rPr lang="en-US" sz="1200" dirty="0">
                <a:latin typeface="Arial" panose="020B0604020202020204" pitchFamily="34" charset="0"/>
                <a:cs typeface="Arial" panose="020B0604020202020204" pitchFamily="34" charset="0"/>
              </a:rPr>
              <a:t>                   URL removal, Punctuation removal, special character removal</a:t>
            </a:r>
          </a:p>
          <a:p>
            <a:pPr marL="114300" lvl="0" indent="0">
              <a:buNone/>
            </a:pPr>
            <a:r>
              <a:rPr lang="en-US" sz="1200" dirty="0">
                <a:latin typeface="Arial" panose="020B0604020202020204" pitchFamily="34" charset="0"/>
                <a:cs typeface="Arial" panose="020B0604020202020204" pitchFamily="34" charset="0"/>
              </a:rPr>
              <a:t>                   Stop word removal(Pronouns (it, she/he), articles (the, a, an), prepositions (besides, in, near) </a:t>
            </a:r>
            <a:r>
              <a:rPr lang="en-US" sz="1200" b="1" dirty="0">
                <a:latin typeface="Arial" panose="020B0604020202020204" pitchFamily="34" charset="0"/>
                <a:cs typeface="Arial" panose="020B0604020202020204" pitchFamily="34" charset="0"/>
              </a:rPr>
              <a:t>)</a:t>
            </a:r>
            <a:endParaRPr lang="en" sz="1200" dirty="0">
              <a:latin typeface="Arial" panose="020B0604020202020204" pitchFamily="34" charset="0"/>
              <a:cs typeface="Arial" panose="020B0604020202020204" pitchFamily="34" charset="0"/>
            </a:endParaRPr>
          </a:p>
          <a:p>
            <a:pPr lvl="0"/>
            <a:r>
              <a:rPr lang="e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Feature selection using TF-IDF(Term frequency-inverse document frequency).</a:t>
            </a:r>
          </a:p>
          <a:p>
            <a:pPr marL="114300" lvl="0" indent="0">
              <a:buNone/>
            </a:pPr>
            <a:r>
              <a:rPr lang="en-US" sz="1200" dirty="0">
                <a:latin typeface="Arial" panose="020B0604020202020204" pitchFamily="34" charset="0"/>
                <a:cs typeface="Arial" panose="020B0604020202020204" pitchFamily="34" charset="0"/>
              </a:rPr>
              <a:t>                   TF-IDF is a very common algorithm to transform text into a meaningful representation of numbers.</a:t>
            </a:r>
          </a:p>
          <a:p>
            <a:pPr marL="114300" lvl="0" indent="0" algn="l" rtl="0">
              <a:spcBef>
                <a:spcPts val="0"/>
              </a:spcBef>
              <a:spcAft>
                <a:spcPts val="0"/>
              </a:spcAft>
              <a:buSzPts val="1800"/>
              <a:buNone/>
            </a:pPr>
            <a:r>
              <a:rPr lang="en-US" dirty="0">
                <a:latin typeface="Arial" panose="020B0604020202020204" pitchFamily="34" charset="0"/>
                <a:cs typeface="Arial" panose="020B0604020202020204" pitchFamily="34" charset="0"/>
              </a:rPr>
              <a:t>                </a:t>
            </a:r>
          </a:p>
          <a:p>
            <a:pPr marL="114300" lvl="0" indent="0" algn="l" rtl="0">
              <a:spcBef>
                <a:spcPts val="0"/>
              </a:spcBef>
              <a:spcAft>
                <a:spcPts val="0"/>
              </a:spcAft>
              <a:buSzPts val="1800"/>
              <a:buNone/>
            </a:pPr>
            <a:endParaRPr lang="en-US" dirty="0">
              <a:latin typeface="Arial" panose="020B0604020202020204" pitchFamily="34" charset="0"/>
              <a:cs typeface="Arial" panose="020B0604020202020204" pitchFamily="34" charset="0"/>
            </a:endParaRPr>
          </a:p>
          <a:p>
            <a:pPr marL="114300" lvl="0" indent="0" algn="l" rtl="0">
              <a:spcBef>
                <a:spcPts val="0"/>
              </a:spcBef>
              <a:spcAft>
                <a:spcPts val="0"/>
              </a:spcAft>
              <a:buSzPts val="1800"/>
              <a:buNone/>
            </a:pPr>
            <a:endParaRPr lang="en"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Sentiment analysis </a:t>
            </a:r>
            <a:r>
              <a:rPr lang="en-US" dirty="0">
                <a:latin typeface="Arial" panose="020B0604020202020204" pitchFamily="34" charset="0"/>
                <a:cs typeface="Arial" panose="020B0604020202020204" pitchFamily="34" charset="0"/>
              </a:rPr>
              <a:t>algorithms used in analysis.</a:t>
            </a:r>
            <a:endParaRPr dirty="0">
              <a:latin typeface="Arial" panose="020B0604020202020204" pitchFamily="34" charset="0"/>
              <a:cs typeface="Arial" panose="020B0604020202020204" pitchFamily="34" charset="0"/>
            </a:endParaRPr>
          </a:p>
          <a:p>
            <a:pPr marL="1371600" lvl="2" indent="-317500" algn="l" rtl="0">
              <a:spcBef>
                <a:spcPts val="0"/>
              </a:spcBef>
              <a:spcAft>
                <a:spcPts val="0"/>
              </a:spcAft>
              <a:buSzPts val="1400"/>
              <a:buChar char="■"/>
            </a:pPr>
            <a:r>
              <a:rPr lang="en" dirty="0">
                <a:latin typeface="Arial" panose="020B0604020202020204" pitchFamily="34" charset="0"/>
                <a:cs typeface="Arial" panose="020B0604020202020204" pitchFamily="34" charset="0"/>
              </a:rPr>
              <a:t>Naive Bayes(</a:t>
            </a:r>
            <a:r>
              <a:rPr lang="en-US" dirty="0">
                <a:latin typeface="Arial" panose="020B0604020202020204" pitchFamily="34" charset="0"/>
                <a:cs typeface="Arial" panose="020B0604020202020204" pitchFamily="34" charset="0"/>
              </a:rPr>
              <a:t>NB</a:t>
            </a:r>
            <a:r>
              <a:rPr lang="en" dirty="0">
                <a:latin typeface="Arial" panose="020B0604020202020204" pitchFamily="34" charset="0"/>
                <a:cs typeface="Arial" panose="020B0604020202020204" pitchFamily="34" charset="0"/>
              </a:rPr>
              <a:t>)</a:t>
            </a:r>
          </a:p>
          <a:p>
            <a:pPr lvl="2">
              <a:spcBef>
                <a:spcPts val="0"/>
              </a:spcBef>
            </a:pPr>
            <a:r>
              <a:rPr lang="en-IN" dirty="0">
                <a:latin typeface="Arial" panose="020B0604020202020204" pitchFamily="34" charset="0"/>
                <a:cs typeface="Arial" panose="020B0604020202020204" pitchFamily="34" charset="0"/>
              </a:rPr>
              <a:t>Multilayer Perceptron(ANN based)</a:t>
            </a:r>
            <a:endParaRPr dirty="0">
              <a:latin typeface="Arial" panose="020B0604020202020204" pitchFamily="34" charset="0"/>
              <a:cs typeface="Arial" panose="020B0604020202020204" pitchFamily="34" charset="0"/>
            </a:endParaRPr>
          </a:p>
          <a:p>
            <a:pPr marL="1371600" lvl="2" indent="-317500" algn="l" rtl="0">
              <a:spcBef>
                <a:spcPts val="0"/>
              </a:spcBef>
              <a:spcAft>
                <a:spcPts val="0"/>
              </a:spcAft>
              <a:buSzPts val="1400"/>
              <a:buChar char="■"/>
            </a:pPr>
            <a:r>
              <a:rPr lang="en" dirty="0">
                <a:latin typeface="Arial" panose="020B0604020202020204" pitchFamily="34" charset="0"/>
                <a:cs typeface="Arial" panose="020B0604020202020204" pitchFamily="34" charset="0"/>
              </a:rPr>
              <a:t>Support Vector Machine(</a:t>
            </a:r>
            <a:r>
              <a:rPr lang="en-US" dirty="0">
                <a:latin typeface="Arial" panose="020B0604020202020204" pitchFamily="34" charset="0"/>
                <a:cs typeface="Arial" panose="020B0604020202020204" pitchFamily="34" charset="0"/>
              </a:rPr>
              <a:t>SVM</a:t>
            </a:r>
            <a:r>
              <a:rPr lang="en" dirty="0">
                <a:latin typeface="Arial" panose="020B0604020202020204" pitchFamily="34" charset="0"/>
                <a:cs typeface="Arial" panose="020B0604020202020204" pitchFamily="34" charset="0"/>
              </a:rPr>
              <a:t>)</a:t>
            </a:r>
            <a:endParaRPr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1FD6A61-DC5E-46AA-9C11-2C55C8648FDA}"/>
              </a:ext>
            </a:extLst>
          </p:cNvPr>
          <p:cNvPicPr>
            <a:picLocks noChangeAspect="1"/>
          </p:cNvPicPr>
          <p:nvPr/>
        </p:nvPicPr>
        <p:blipFill>
          <a:blip r:embed="rId3"/>
          <a:stretch>
            <a:fillRect/>
          </a:stretch>
        </p:blipFill>
        <p:spPr>
          <a:xfrm>
            <a:off x="4543424" y="2535437"/>
            <a:ext cx="3757613" cy="603849"/>
          </a:xfrm>
          <a:prstGeom prst="rect">
            <a:avLst/>
          </a:prstGeom>
        </p:spPr>
      </p:pic>
      <p:pic>
        <p:nvPicPr>
          <p:cNvPr id="2" name="Picture 1">
            <a:extLst>
              <a:ext uri="{FF2B5EF4-FFF2-40B4-BE49-F238E27FC236}">
                <a16:creationId xmlns:a16="http://schemas.microsoft.com/office/drawing/2014/main" id="{5BD0FE90-0B8A-4C89-A5B3-FC27D8EE71FB}"/>
              </a:ext>
            </a:extLst>
          </p:cNvPr>
          <p:cNvPicPr>
            <a:picLocks noChangeAspect="1"/>
          </p:cNvPicPr>
          <p:nvPr/>
        </p:nvPicPr>
        <p:blipFill>
          <a:blip r:embed="rId4"/>
          <a:stretch>
            <a:fillRect/>
          </a:stretch>
        </p:blipFill>
        <p:spPr>
          <a:xfrm>
            <a:off x="842963" y="2535437"/>
            <a:ext cx="3514725" cy="60384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129613"/>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Methodologies: Naive Bayes</a:t>
            </a:r>
            <a:endParaRP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6" name="Google Shape;146;p27"/>
              <p:cNvSpPr txBox="1">
                <a:spLocks noGrp="1"/>
              </p:cNvSpPr>
              <p:nvPr>
                <p:ph type="body" idx="1"/>
              </p:nvPr>
            </p:nvSpPr>
            <p:spPr>
              <a:xfrm>
                <a:off x="311700" y="1106000"/>
                <a:ext cx="8520600" cy="3462725"/>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Source Code Pro"/>
                  <a:buChar char="●"/>
                </a:pPr>
                <a:r>
                  <a:rPr lang="en" dirty="0">
                    <a:latin typeface="Arial" panose="020B0604020202020204" pitchFamily="34" charset="0"/>
                    <a:cs typeface="Arial" panose="020B0604020202020204" pitchFamily="34" charset="0"/>
                  </a:rPr>
                  <a:t>Based on Bayes Theorem probability</a:t>
                </a:r>
                <a:endParaRPr dirty="0">
                  <a:latin typeface="Arial" panose="020B0604020202020204" pitchFamily="34" charset="0"/>
                  <a:cs typeface="Arial" panose="020B0604020202020204" pitchFamily="34" charset="0"/>
                </a:endParaRPr>
              </a:p>
              <a:p>
                <a:pPr lvl="0">
                  <a:lnSpc>
                    <a:spcPct val="115000"/>
                  </a:lnSpc>
                </a:pPr>
                <a:r>
                  <a:rPr lang="en" dirty="0">
                    <a:latin typeface="Arial" panose="020B0604020202020204" pitchFamily="34" charset="0"/>
                    <a:cs typeface="Arial" panose="020B0604020202020204" pitchFamily="34" charset="0"/>
                  </a:rPr>
                  <a:t>Predict relationship between each word and class (positive/negative). </a:t>
                </a:r>
                <a:r>
                  <a:rPr lang="en-US" dirty="0">
                    <a:latin typeface="Arial" panose="020B0604020202020204" pitchFamily="34" charset="0"/>
                    <a:cs typeface="Arial" panose="020B0604020202020204" pitchFamily="34" charset="0"/>
                  </a:rPr>
                  <a:t>Probabilistic classifiers in Supervised Machine Learning approach. </a:t>
                </a:r>
                <a:endParaRPr lang="en-IN" dirty="0">
                  <a:latin typeface="Arial" panose="020B0604020202020204" pitchFamily="34" charset="0"/>
                  <a:cs typeface="Arial" panose="020B0604020202020204" pitchFamily="34" charset="0"/>
                </a:endParaRPr>
              </a:p>
              <a:p>
                <a:pPr lvl="0">
                  <a:lnSpc>
                    <a:spcPct val="115000"/>
                  </a:lnSpc>
                </a:pPr>
                <a14:m>
                  <m:oMath xmlns:m="http://schemas.openxmlformats.org/officeDocument/2006/math">
                    <m:r>
                      <a:rPr lang="en-US" sz="1400">
                        <a:latin typeface="Cambria Math" panose="02040503050406030204" pitchFamily="18" charset="0"/>
                      </a:rPr>
                      <m:t>𝑃𝑜𝑠𝑡𝑒𝑟𝑖𝑜𝑟</m:t>
                    </m:r>
                    <m:r>
                      <a:rPr lang="en-US" sz="1400">
                        <a:latin typeface="Cambria Math" panose="02040503050406030204" pitchFamily="18" charset="0"/>
                      </a:rPr>
                      <m:t>=</m:t>
                    </m:r>
                    <m:f>
                      <m:fPr>
                        <m:ctrlPr>
                          <a:rPr lang="en-US" sz="1400" i="1">
                            <a:latin typeface="Cambria Math" panose="02040503050406030204" pitchFamily="18" charset="0"/>
                          </a:rPr>
                        </m:ctrlPr>
                      </m:fPr>
                      <m:num>
                        <m:r>
                          <a:rPr lang="en-US" sz="1400" b="1" i="1">
                            <a:latin typeface="Cambria Math" panose="02040503050406030204" pitchFamily="18" charset="0"/>
                          </a:rPr>
                          <m:t>𝐏𝐫𝐢𝐨𝐫</m:t>
                        </m:r>
                        <m:r>
                          <a:rPr lang="en-US" sz="1400">
                            <a:latin typeface="Cambria Math" panose="02040503050406030204" pitchFamily="18" charset="0"/>
                          </a:rPr>
                          <m:t> ×</m:t>
                        </m:r>
                        <m:r>
                          <a:rPr lang="en-US" sz="1400" b="1" i="1">
                            <a:latin typeface="Cambria Math" panose="02040503050406030204" pitchFamily="18" charset="0"/>
                          </a:rPr>
                          <m:t>𝐋𝐢𝐤𝐞𝐥𝐢𝐡𝐨𝐨𝐝</m:t>
                        </m:r>
                      </m:num>
                      <m:den>
                        <m:r>
                          <a:rPr lang="en-US" sz="1400" b="1" i="1">
                            <a:latin typeface="Cambria Math" panose="02040503050406030204" pitchFamily="18" charset="0"/>
                          </a:rPr>
                          <m:t>𝐄𝐯𝐢𝐝𝐞𝐧𝐜𝐞</m:t>
                        </m:r>
                      </m:den>
                    </m:f>
                  </m:oMath>
                </a14:m>
                <a:endParaRPr lang="en" dirty="0">
                  <a:latin typeface="Arial" panose="020B0604020202020204" pitchFamily="34" charset="0"/>
                  <a:cs typeface="Arial" panose="020B0604020202020204" pitchFamily="34" charset="0"/>
                </a:endParaRPr>
              </a:p>
              <a:p>
                <a:pPr>
                  <a:lnSpc>
                    <a:spcPct val="115000"/>
                  </a:lnSpc>
                </a:pPr>
                <a:r>
                  <a:rPr lang="en-US" dirty="0">
                    <a:latin typeface="Arial" panose="020B0604020202020204" pitchFamily="34" charset="0"/>
                    <a:cs typeface="Arial" panose="020B0604020202020204" pitchFamily="34" charset="0"/>
                  </a:rPr>
                  <a:t>For example, a fruit may be considered to be an apple if it is red, round, and about 3″ in diameter. A Naive Bayes classifier considers each of these “features” (red, round, 3” in diameter) to contribute independently to the probability that the fruit is an apple, regardless of any correlations between features. Features, however, aren’t always independent which is often seen as a shortcoming of the Naive Bayes algorithm and this is why it’s labeled “naive”.</a:t>
                </a:r>
              </a:p>
              <a:p>
                <a:pPr marL="457200" marR="0" lvl="0" indent="-342900" algn="l" rtl="0">
                  <a:lnSpc>
                    <a:spcPct val="115000"/>
                  </a:lnSpc>
                  <a:spcBef>
                    <a:spcPts val="0"/>
                  </a:spcBef>
                  <a:spcAft>
                    <a:spcPts val="0"/>
                  </a:spcAft>
                  <a:buSzPts val="1800"/>
                  <a:buChar char="●"/>
                </a:pPr>
                <a:endParaRPr dirty="0">
                  <a:latin typeface="Arial" panose="020B0604020202020204" pitchFamily="34" charset="0"/>
                  <a:cs typeface="Arial" panose="020B0604020202020204" pitchFamily="34" charset="0"/>
                </a:endParaRPr>
              </a:p>
            </p:txBody>
          </p:sp>
        </mc:Choice>
        <mc:Fallback xmlns="">
          <p:sp>
            <p:nvSpPr>
              <p:cNvPr id="146" name="Google Shape;146;p27"/>
              <p:cNvSpPr txBox="1">
                <a:spLocks noGrp="1" noRot="1" noChangeAspect="1" noMove="1" noResize="1" noEditPoints="1" noAdjustHandles="1" noChangeArrowheads="1" noChangeShapeType="1" noTextEdit="1"/>
              </p:cNvSpPr>
              <p:nvPr>
                <p:ph type="body" idx="1"/>
              </p:nvPr>
            </p:nvSpPr>
            <p:spPr>
              <a:xfrm>
                <a:off x="311700" y="1106000"/>
                <a:ext cx="8520600" cy="3462725"/>
              </a:xfrm>
              <a:prstGeom prst="rect">
                <a:avLst/>
              </a:prstGeom>
              <a:blipFill>
                <a:blip r:embed="rId3"/>
                <a:stretch>
                  <a:fillRect r="-501"/>
                </a:stretch>
              </a:blipFill>
            </p:spPr>
            <p:txBody>
              <a:bodyPr/>
              <a:lstStyle/>
              <a:p>
                <a:r>
                  <a:rPr 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168995"/>
            <a:ext cx="8520600" cy="733500"/>
          </a:xfrm>
          <a:prstGeom prst="rect">
            <a:avLst/>
          </a:prstGeom>
        </p:spPr>
        <p:txBody>
          <a:bodyPr spcFirstLastPara="1" wrap="square" lIns="91425" tIns="91425" rIns="91425" bIns="91425" anchor="b" anchorCtr="0">
            <a:noAutofit/>
          </a:bodyPr>
          <a:lstStyle/>
          <a:p>
            <a:pPr lvl="0" algn="l"/>
            <a:r>
              <a:rPr lang="en" dirty="0">
                <a:latin typeface="Arial" panose="020B0604020202020204" pitchFamily="34" charset="0"/>
                <a:cs typeface="Arial" panose="020B0604020202020204" pitchFamily="34" charset="0"/>
              </a:rPr>
              <a:t>Methodologies: </a:t>
            </a:r>
            <a:r>
              <a:rPr lang="en-IN" dirty="0">
                <a:latin typeface="Arial" panose="020B0604020202020204" pitchFamily="34" charset="0"/>
                <a:cs typeface="Arial" panose="020B0604020202020204" pitchFamily="34" charset="0"/>
              </a:rPr>
              <a:t>Multilayer Perceptron(MLP)</a:t>
            </a:r>
            <a:endParaRPr dirty="0">
              <a:latin typeface="Arial" panose="020B0604020202020204" pitchFamily="34" charset="0"/>
              <a:cs typeface="Arial" panose="020B0604020202020204" pitchFamily="34" charset="0"/>
            </a:endParaRPr>
          </a:p>
        </p:txBody>
      </p:sp>
      <p:sp>
        <p:nvSpPr>
          <p:cNvPr id="152" name="Google Shape;152;p28"/>
          <p:cNvSpPr txBox="1">
            <a:spLocks noGrp="1"/>
          </p:cNvSpPr>
          <p:nvPr>
            <p:ph type="body" idx="1"/>
          </p:nvPr>
        </p:nvSpPr>
        <p:spPr>
          <a:xfrm>
            <a:off x="311700" y="1178719"/>
            <a:ext cx="5003715" cy="3390006"/>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Source Code Pro"/>
              <a:buChar char="●"/>
            </a:pPr>
            <a:r>
              <a:rPr lang="en-IN" dirty="0">
                <a:latin typeface="Arial" panose="020B0604020202020204" pitchFamily="34" charset="0"/>
                <a:cs typeface="Arial" panose="020B0604020202020204" pitchFamily="34" charset="0"/>
              </a:rPr>
              <a:t>I</a:t>
            </a:r>
            <a:r>
              <a:rPr lang="en" dirty="0">
                <a:latin typeface="Arial" panose="020B0604020202020204" pitchFamily="34" charset="0"/>
                <a:cs typeface="Arial" panose="020B0604020202020204" pitchFamily="34" charset="0"/>
              </a:rPr>
              <a:t>s a class of feedforward artificial neural network</a:t>
            </a:r>
          </a:p>
          <a:p>
            <a:pPr marL="457200" marR="0" lvl="0" indent="-342900" algn="l" rtl="0">
              <a:lnSpc>
                <a:spcPct val="115000"/>
              </a:lnSpc>
              <a:spcBef>
                <a:spcPts val="0"/>
              </a:spcBef>
              <a:spcAft>
                <a:spcPts val="0"/>
              </a:spcAft>
              <a:buClr>
                <a:schemeClr val="dk2"/>
              </a:buClr>
              <a:buSzPts val="1800"/>
              <a:buFont typeface="Source Code Pro"/>
              <a:buChar char="●"/>
            </a:pPr>
            <a:r>
              <a:rPr lang="en-IN" dirty="0">
                <a:latin typeface="Arial" panose="020B0604020202020204" pitchFamily="34" charset="0"/>
                <a:cs typeface="Arial" panose="020B0604020202020204" pitchFamily="34" charset="0"/>
              </a:rPr>
              <a:t>Mimics Human brain structure of neurons. </a:t>
            </a:r>
            <a:endParaRPr dirty="0">
              <a:latin typeface="Arial" panose="020B0604020202020204" pitchFamily="34" charset="0"/>
              <a:cs typeface="Arial" panose="020B0604020202020204" pitchFamily="34" charset="0"/>
            </a:endParaRPr>
          </a:p>
          <a:p>
            <a:pPr marL="457200" marR="0" lvl="0" indent="-342900" algn="l" rtl="0">
              <a:lnSpc>
                <a:spcPct val="115000"/>
              </a:lnSpc>
              <a:spcBef>
                <a:spcPts val="0"/>
              </a:spcBef>
              <a:spcAft>
                <a:spcPts val="0"/>
              </a:spcAft>
              <a:buSzPts val="1800"/>
              <a:buChar char="●"/>
            </a:pPr>
            <a:r>
              <a:rPr lang="en-IN" dirty="0">
                <a:latin typeface="Arial" panose="020B0604020202020204" pitchFamily="34" charset="0"/>
                <a:cs typeface="Arial" panose="020B0604020202020204" pitchFamily="34" charset="0"/>
              </a:rPr>
              <a:t>C</a:t>
            </a:r>
            <a:r>
              <a:rPr lang="en" dirty="0">
                <a:latin typeface="Arial" panose="020B0604020202020204" pitchFamily="34" charset="0"/>
                <a:cs typeface="Arial" panose="020B0604020202020204" pitchFamily="34" charset="0"/>
              </a:rPr>
              <a:t>onsisits of 3 </a:t>
            </a:r>
            <a:r>
              <a:rPr lang="en-US" dirty="0">
                <a:latin typeface="Arial" panose="020B0604020202020204" pitchFamily="34" charset="0"/>
                <a:cs typeface="Arial" panose="020B0604020202020204" pitchFamily="34" charset="0"/>
              </a:rPr>
              <a:t>or more </a:t>
            </a:r>
            <a:r>
              <a:rPr lang="en" dirty="0">
                <a:latin typeface="Arial" panose="020B0604020202020204" pitchFamily="34" charset="0"/>
                <a:cs typeface="Arial" panose="020B0604020202020204" pitchFamily="34" charset="0"/>
              </a:rPr>
              <a:t>layers (</a:t>
            </a:r>
            <a:r>
              <a:rPr lang="en-US" dirty="0">
                <a:latin typeface="Arial" panose="020B0604020202020204" pitchFamily="34" charset="0"/>
                <a:cs typeface="Arial" panose="020B0604020202020204" pitchFamily="34" charset="0"/>
              </a:rPr>
              <a:t>one </a:t>
            </a:r>
            <a:r>
              <a:rPr lang="en" dirty="0">
                <a:latin typeface="Arial" panose="020B0604020202020204" pitchFamily="34" charset="0"/>
                <a:cs typeface="Arial" panose="020B0604020202020204" pitchFamily="34" charset="0"/>
              </a:rPr>
              <a:t>input, </a:t>
            </a:r>
            <a:r>
              <a:rPr lang="en-US" dirty="0">
                <a:latin typeface="Arial" panose="020B0604020202020204" pitchFamily="34" charset="0"/>
                <a:cs typeface="Arial" panose="020B0604020202020204" pitchFamily="34" charset="0"/>
              </a:rPr>
              <a:t>one </a:t>
            </a:r>
            <a:r>
              <a:rPr lang="en" dirty="0">
                <a:latin typeface="Arial" panose="020B0604020202020204" pitchFamily="34" charset="0"/>
                <a:cs typeface="Arial" panose="020B0604020202020204" pitchFamily="34" charset="0"/>
              </a:rPr>
              <a:t>output </a:t>
            </a:r>
            <a:r>
              <a:rPr lang="en-US" dirty="0">
                <a:latin typeface="Arial" panose="020B0604020202020204" pitchFamily="34" charset="0"/>
                <a:cs typeface="Arial" panose="020B0604020202020204" pitchFamily="34" charset="0"/>
              </a:rPr>
              <a:t>and one or more hidden layer</a:t>
            </a:r>
            <a:r>
              <a:rPr lang="en" dirty="0">
                <a:latin typeface="Arial" panose="020B0604020202020204" pitchFamily="34" charset="0"/>
                <a:cs typeface="Arial" panose="020B0604020202020204" pitchFamily="34" charset="0"/>
              </a:rPr>
              <a:t>)</a:t>
            </a:r>
            <a:endParaRPr dirty="0">
              <a:latin typeface="Arial" panose="020B0604020202020204" pitchFamily="34" charset="0"/>
              <a:cs typeface="Arial" panose="020B0604020202020204" pitchFamily="34" charset="0"/>
            </a:endParaRPr>
          </a:p>
          <a:p>
            <a:pPr marL="457200" marR="0" lvl="0" indent="-342900" algn="l" rtl="0">
              <a:lnSpc>
                <a:spcPct val="115000"/>
              </a:lnSpc>
              <a:spcBef>
                <a:spcPts val="0"/>
              </a:spcBef>
              <a:spcAft>
                <a:spcPts val="0"/>
              </a:spcAft>
              <a:buSzPts val="1800"/>
              <a:buChar char="●"/>
            </a:pPr>
            <a:r>
              <a:rPr lang="en-IN" dirty="0">
                <a:latin typeface="Arial" panose="020B0604020202020204" pitchFamily="34" charset="0"/>
                <a:cs typeface="Arial" panose="020B0604020202020204" pitchFamily="34" charset="0"/>
              </a:rPr>
              <a:t>Utilizes a supervised learning technique </a:t>
            </a:r>
          </a:p>
          <a:p>
            <a:pPr marL="457200" marR="0" lvl="0" indent="-342900" algn="l" rtl="0">
              <a:lnSpc>
                <a:spcPct val="115000"/>
              </a:lnSpc>
              <a:spcBef>
                <a:spcPts val="0"/>
              </a:spcBef>
              <a:spcAft>
                <a:spcPts val="0"/>
              </a:spcAft>
              <a:buSzPts val="1800"/>
              <a:buChar char="●"/>
            </a:pPr>
            <a:r>
              <a:rPr lang="en-US" dirty="0">
                <a:latin typeface="Arial" panose="020B0604020202020204" pitchFamily="34" charset="0"/>
                <a:cs typeface="Arial" panose="020B0604020202020204" pitchFamily="34" charset="0"/>
              </a:rPr>
              <a:t>They are composed of an input layer to receive the signal, an output layer that makes a decision or prediction about the input, and in between those two, an arbitrary number of hidden layers that are the true computational engine of the MLP. </a:t>
            </a:r>
            <a:endParaRPr dirty="0">
              <a:latin typeface="Arial" panose="020B0604020202020204" pitchFamily="34" charset="0"/>
              <a:cs typeface="Arial" panose="020B0604020202020204" pitchFamily="34" charset="0"/>
            </a:endParaRPr>
          </a:p>
        </p:txBody>
      </p:sp>
      <p:pic>
        <p:nvPicPr>
          <p:cNvPr id="4" name="Content Placeholder 6">
            <a:extLst>
              <a:ext uri="{FF2B5EF4-FFF2-40B4-BE49-F238E27FC236}">
                <a16:creationId xmlns:a16="http://schemas.microsoft.com/office/drawing/2014/main" id="{82507156-E27A-477C-A1FA-977EFBE73D9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479256" y="1354930"/>
            <a:ext cx="3019425" cy="2886075"/>
          </a:xfrm>
          <a:prstGeom prst="rect">
            <a:avLst/>
          </a:prstGeom>
          <a:noFill/>
          <a:ln>
            <a:noFill/>
          </a:ln>
        </p:spPr>
      </p:pic>
    </p:spTree>
    <p:extLst>
      <p:ext uri="{BB962C8B-B14F-4D97-AF65-F5344CB8AC3E}">
        <p14:creationId xmlns:p14="http://schemas.microsoft.com/office/powerpoint/2010/main" val="3004998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135477"/>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Methodologies: Support Vector Machine</a:t>
            </a:r>
            <a:endParaRPr dirty="0">
              <a:latin typeface="Arial" panose="020B0604020202020204" pitchFamily="34" charset="0"/>
              <a:cs typeface="Arial" panose="020B0604020202020204" pitchFamily="34" charset="0"/>
            </a:endParaRPr>
          </a:p>
        </p:txBody>
      </p:sp>
      <p:sp>
        <p:nvSpPr>
          <p:cNvPr id="152" name="Google Shape;152;p28"/>
          <p:cNvSpPr txBox="1">
            <a:spLocks noGrp="1"/>
          </p:cNvSpPr>
          <p:nvPr>
            <p:ph type="body" idx="1"/>
          </p:nvPr>
        </p:nvSpPr>
        <p:spPr>
          <a:xfrm>
            <a:off x="81777" y="1105999"/>
            <a:ext cx="6087610" cy="3462725"/>
          </a:xfrm>
          <a:prstGeom prst="rect">
            <a:avLst/>
          </a:prstGeom>
        </p:spPr>
        <p:txBody>
          <a:bodyPr spcFirstLastPara="1" wrap="square" lIns="91425" tIns="91425" rIns="91425" bIns="91425" anchor="t" anchorCtr="0">
            <a:noAutofit/>
          </a:bodyPr>
          <a:lstStyle/>
          <a:p>
            <a:pPr lvl="0">
              <a:lnSpc>
                <a:spcPct val="115000"/>
              </a:lnSpc>
            </a:pPr>
            <a:r>
              <a:rPr lang="en-US" dirty="0">
                <a:latin typeface="Arial" panose="020B0604020202020204" pitchFamily="34" charset="0"/>
                <a:cs typeface="Arial" panose="020B0604020202020204" pitchFamily="34" charset="0"/>
              </a:rPr>
              <a:t>A Support Vector Machine (SVM) is a classifier formally defined by a separating hyperplane. In other words, given labeled training data (supervised learning), the algorithm outputs an optimal hyperplane which categorizes new examples. In two dimensional space this hyperplane is a line dividing a plane in two parts where in each class lay in either side.</a:t>
            </a:r>
          </a:p>
          <a:p>
            <a:pPr marL="457200" marR="0" lvl="0" indent="-342900" algn="l" rtl="0">
              <a:lnSpc>
                <a:spcPct val="115000"/>
              </a:lnSpc>
              <a:spcBef>
                <a:spcPts val="0"/>
              </a:spcBef>
              <a:spcAft>
                <a:spcPts val="0"/>
              </a:spcAft>
              <a:buSzPts val="1800"/>
              <a:buChar char="●"/>
            </a:pPr>
            <a:r>
              <a:rPr lang="en-IN" dirty="0">
                <a:latin typeface="Arial" panose="020B0604020202020204" pitchFamily="34" charset="0"/>
                <a:cs typeface="Arial" panose="020B0604020202020204" pitchFamily="34" charset="0"/>
              </a:rPr>
              <a:t>For our dataset we have noticed that </a:t>
            </a:r>
            <a:r>
              <a:rPr lang="en" dirty="0">
                <a:latin typeface="Arial" panose="020B0604020202020204" pitchFamily="34" charset="0"/>
                <a:cs typeface="Arial" panose="020B0604020202020204" pitchFamily="34" charset="0"/>
              </a:rPr>
              <a:t>SVM is much faster </a:t>
            </a:r>
            <a:r>
              <a:rPr lang="en-US" dirty="0">
                <a:latin typeface="Arial" panose="020B0604020202020204" pitchFamily="34" charset="0"/>
                <a:cs typeface="Arial" panose="020B0604020202020204" pitchFamily="34" charset="0"/>
              </a:rPr>
              <a:t>and accurate than both M</a:t>
            </a:r>
            <a:r>
              <a:rPr lang="en-IN" dirty="0">
                <a:latin typeface="Arial" panose="020B0604020202020204" pitchFamily="34" charset="0"/>
                <a:cs typeface="Arial" panose="020B0604020202020204" pitchFamily="34" charset="0"/>
              </a:rPr>
              <a:t>LP and Naïve Bayes</a:t>
            </a:r>
            <a:r>
              <a:rPr lang="e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p>
          <a:p>
            <a:pPr marL="457200" marR="0" lvl="0" indent="-342900" algn="l" rtl="0">
              <a:lnSpc>
                <a:spcPct val="115000"/>
              </a:lnSpc>
              <a:spcBef>
                <a:spcPts val="0"/>
              </a:spcBef>
              <a:spcAft>
                <a:spcPts val="0"/>
              </a:spcAft>
              <a:buSzPts val="1800"/>
              <a:buChar char="●"/>
            </a:pPr>
            <a:r>
              <a:rPr lang="en-US" dirty="0">
                <a:latin typeface="Arial" panose="020B0604020202020204" pitchFamily="34" charset="0"/>
                <a:cs typeface="Arial" panose="020B0604020202020204" pitchFamily="34" charset="0"/>
              </a:rPr>
              <a:t>Time taken can be sometime major factor in deciding which algorithm to choose.</a:t>
            </a:r>
            <a:endParaRPr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53518A9-CA4E-4CD7-9F23-0BB637567871}"/>
              </a:ext>
            </a:extLst>
          </p:cNvPr>
          <p:cNvPicPr>
            <a:picLocks noChangeAspect="1"/>
          </p:cNvPicPr>
          <p:nvPr/>
        </p:nvPicPr>
        <p:blipFill>
          <a:blip r:embed="rId3"/>
          <a:stretch>
            <a:fillRect/>
          </a:stretch>
        </p:blipFill>
        <p:spPr>
          <a:xfrm>
            <a:off x="6169386" y="1537181"/>
            <a:ext cx="2892838" cy="22914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100013" y="85726"/>
            <a:ext cx="7957083" cy="4500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Model Validation</a:t>
            </a:r>
            <a:endParaRPr dirty="0">
              <a:latin typeface="Arial" panose="020B0604020202020204" pitchFamily="34" charset="0"/>
              <a:cs typeface="Arial" panose="020B0604020202020204" pitchFamily="34" charset="0"/>
            </a:endParaRPr>
          </a:p>
        </p:txBody>
      </p:sp>
      <p:graphicFrame>
        <p:nvGraphicFramePr>
          <p:cNvPr id="194" name="Google Shape;194;p35"/>
          <p:cNvGraphicFramePr/>
          <p:nvPr>
            <p:extLst>
              <p:ext uri="{D42A27DB-BD31-4B8C-83A1-F6EECF244321}">
                <p14:modId xmlns:p14="http://schemas.microsoft.com/office/powerpoint/2010/main" val="3080995663"/>
              </p:ext>
            </p:extLst>
          </p:nvPr>
        </p:nvGraphicFramePr>
        <p:xfrm>
          <a:off x="-50006" y="535782"/>
          <a:ext cx="9093994" cy="3993356"/>
        </p:xfrm>
        <a:graphic>
          <a:graphicData uri="http://schemas.openxmlformats.org/drawingml/2006/table">
            <a:tbl>
              <a:tblPr>
                <a:noFill/>
                <a:tableStyleId>{C40B6841-0D16-4DC9-92D9-C6D02CBBED76}</a:tableStyleId>
              </a:tblPr>
              <a:tblGrid>
                <a:gridCol w="4243387">
                  <a:extLst>
                    <a:ext uri="{9D8B030D-6E8A-4147-A177-3AD203B41FA5}">
                      <a16:colId xmlns:a16="http://schemas.microsoft.com/office/drawing/2014/main" val="20000"/>
                    </a:ext>
                  </a:extLst>
                </a:gridCol>
                <a:gridCol w="4850607">
                  <a:extLst>
                    <a:ext uri="{9D8B030D-6E8A-4147-A177-3AD203B41FA5}">
                      <a16:colId xmlns:a16="http://schemas.microsoft.com/office/drawing/2014/main" val="20002"/>
                    </a:ext>
                  </a:extLst>
                </a:gridCol>
              </a:tblGrid>
              <a:tr h="414337">
                <a:tc>
                  <a:txBody>
                    <a:bodyPr/>
                    <a:lstStyle/>
                    <a:p>
                      <a:pPr marL="0" lvl="0" indent="0" algn="ctr" rtl="0">
                        <a:spcBef>
                          <a:spcPts val="0"/>
                        </a:spcBef>
                        <a:spcAft>
                          <a:spcPts val="0"/>
                        </a:spcAft>
                        <a:buNone/>
                      </a:pPr>
                      <a:r>
                        <a:rPr lang="en" b="1" dirty="0">
                          <a:solidFill>
                            <a:schemeClr val="accent1"/>
                          </a:solidFill>
                          <a:latin typeface="Arial" panose="020B0604020202020204" pitchFamily="34" charset="0"/>
                          <a:cs typeface="Arial" panose="020B0604020202020204" pitchFamily="34" charset="0"/>
                        </a:rPr>
                        <a:t>Holdout Method</a:t>
                      </a:r>
                      <a:endParaRPr b="1" dirty="0">
                        <a:solidFill>
                          <a:schemeClr val="accent1"/>
                        </a:solidFill>
                        <a:latin typeface="Arial" panose="020B0604020202020204" pitchFamily="34" charset="0"/>
                        <a:cs typeface="Arial" panose="020B0604020202020204" pitchFamily="34" charset="0"/>
                      </a:endParaRPr>
                    </a:p>
                  </a:txBody>
                  <a:tcPr marL="91425" marR="91425" marT="91425" marB="91425"/>
                </a:tc>
                <a:tc>
                  <a:txBody>
                    <a:bodyPr/>
                    <a:lstStyle/>
                    <a:p>
                      <a:pPr marL="0" lvl="0" indent="0" algn="ctr" rtl="0">
                        <a:spcBef>
                          <a:spcPts val="0"/>
                        </a:spcBef>
                        <a:spcAft>
                          <a:spcPts val="0"/>
                        </a:spcAft>
                        <a:buNone/>
                      </a:pPr>
                      <a:r>
                        <a:rPr lang="en" b="1" dirty="0">
                          <a:solidFill>
                            <a:schemeClr val="accent1"/>
                          </a:solidFill>
                          <a:latin typeface="Arial" panose="020B0604020202020204" pitchFamily="34" charset="0"/>
                          <a:cs typeface="Arial" panose="020B0604020202020204" pitchFamily="34" charset="0"/>
                        </a:rPr>
                        <a:t>Confusion Matrix</a:t>
                      </a:r>
                      <a:endParaRPr b="1" dirty="0">
                        <a:solidFill>
                          <a:schemeClr val="accent1"/>
                        </a:solidFill>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0"/>
                  </a:ext>
                </a:extLst>
              </a:tr>
              <a:tr h="3579019">
                <a:tc>
                  <a:txBody>
                    <a:bodyPr/>
                    <a:lstStyle/>
                    <a:p>
                      <a:pPr marL="457200" marR="0" lvl="0" indent="-342900" algn="l" defTabSz="685800" rtl="0" eaLnBrk="1" latinLnBrk="0" hangingPunct="1">
                        <a:lnSpc>
                          <a:spcPct val="115000"/>
                        </a:lnSpc>
                        <a:spcBef>
                          <a:spcPts val="0"/>
                        </a:spcBef>
                        <a:spcAft>
                          <a:spcPts val="0"/>
                        </a:spcAft>
                        <a:buClr>
                          <a:schemeClr val="accent1"/>
                        </a:buClr>
                        <a:buSzPts val="1800"/>
                        <a:buFont typeface="Arial" panose="020B0604020202020204" pitchFamily="34" charset="0"/>
                        <a:buChar char="●"/>
                      </a:pPr>
                      <a:r>
                        <a:rPr lang="en-US" sz="1500" kern="1200" dirty="0">
                          <a:solidFill>
                            <a:schemeClr val="tx1"/>
                          </a:solidFill>
                          <a:effectLst/>
                          <a:latin typeface="Arial" panose="020B0604020202020204" pitchFamily="34" charset="0"/>
                          <a:ea typeface="+mn-ea"/>
                          <a:cs typeface="Arial" panose="020B0604020202020204" pitchFamily="34" charset="0"/>
                        </a:rPr>
                        <a:t>Hold-out is when you split up your dataset into a ‘train’ and ‘test’ set. </a:t>
                      </a:r>
                    </a:p>
                    <a:p>
                      <a:pPr marL="457200" marR="0" lvl="0" indent="-342900" algn="l" defTabSz="685800" rtl="0" eaLnBrk="1" latinLnBrk="0" hangingPunct="1">
                        <a:lnSpc>
                          <a:spcPct val="115000"/>
                        </a:lnSpc>
                        <a:spcBef>
                          <a:spcPts val="0"/>
                        </a:spcBef>
                        <a:spcAft>
                          <a:spcPts val="0"/>
                        </a:spcAft>
                        <a:buClr>
                          <a:schemeClr val="accent1"/>
                        </a:buClr>
                        <a:buSzPts val="1800"/>
                        <a:buFont typeface="Arial" panose="020B0604020202020204" pitchFamily="34" charset="0"/>
                        <a:buChar char="●"/>
                      </a:pPr>
                      <a:endParaRPr lang="en-US" sz="1500" kern="1200" dirty="0">
                        <a:solidFill>
                          <a:schemeClr val="tx1"/>
                        </a:solidFill>
                        <a:effectLst/>
                        <a:latin typeface="Arial" panose="020B0604020202020204" pitchFamily="34" charset="0"/>
                        <a:ea typeface="+mn-ea"/>
                        <a:cs typeface="Arial" panose="020B0604020202020204" pitchFamily="34" charset="0"/>
                      </a:endParaRPr>
                    </a:p>
                    <a:p>
                      <a:pPr marL="457200" marR="0" lvl="0" indent="-342900" algn="l" defTabSz="685800" rtl="0" eaLnBrk="1" latinLnBrk="0" hangingPunct="1">
                        <a:lnSpc>
                          <a:spcPct val="115000"/>
                        </a:lnSpc>
                        <a:spcBef>
                          <a:spcPts val="0"/>
                        </a:spcBef>
                        <a:spcAft>
                          <a:spcPts val="0"/>
                        </a:spcAft>
                        <a:buClr>
                          <a:schemeClr val="accent1"/>
                        </a:buClr>
                        <a:buSzPts val="1800"/>
                        <a:buFont typeface="Arial" panose="020B0604020202020204" pitchFamily="34" charset="0"/>
                        <a:buChar char="●"/>
                      </a:pPr>
                      <a:r>
                        <a:rPr lang="en-US" sz="1500" kern="1200" dirty="0">
                          <a:solidFill>
                            <a:schemeClr val="tx1"/>
                          </a:solidFill>
                          <a:effectLst/>
                          <a:latin typeface="Arial" panose="020B0604020202020204" pitchFamily="34" charset="0"/>
                          <a:ea typeface="+mn-ea"/>
                          <a:cs typeface="Arial" panose="020B0604020202020204" pitchFamily="34" charset="0"/>
                        </a:rPr>
                        <a:t>The training set is what the model is trained on, and the test set is used to see how well that model performs on unseen data. </a:t>
                      </a:r>
                    </a:p>
                    <a:p>
                      <a:pPr marL="457200" marR="0" lvl="0" indent="-342900" algn="l" defTabSz="685800" rtl="0" eaLnBrk="1" latinLnBrk="0" hangingPunct="1">
                        <a:lnSpc>
                          <a:spcPct val="115000"/>
                        </a:lnSpc>
                        <a:spcBef>
                          <a:spcPts val="0"/>
                        </a:spcBef>
                        <a:spcAft>
                          <a:spcPts val="0"/>
                        </a:spcAft>
                        <a:buClr>
                          <a:schemeClr val="accent1"/>
                        </a:buClr>
                        <a:buSzPts val="1800"/>
                        <a:buFont typeface="Arial" panose="020B0604020202020204" pitchFamily="34" charset="0"/>
                        <a:buChar char="●"/>
                      </a:pPr>
                      <a:endParaRPr lang="en-US" sz="1500" kern="1200" dirty="0">
                        <a:solidFill>
                          <a:schemeClr val="tx1"/>
                        </a:solidFill>
                        <a:effectLst/>
                        <a:latin typeface="Arial" panose="020B0604020202020204" pitchFamily="34" charset="0"/>
                        <a:ea typeface="+mn-ea"/>
                        <a:cs typeface="Arial" panose="020B0604020202020204" pitchFamily="34" charset="0"/>
                      </a:endParaRPr>
                    </a:p>
                    <a:p>
                      <a:pPr marL="457200" marR="0" lvl="0" indent="-342900" algn="l" defTabSz="685800" rtl="0" eaLnBrk="1" latinLnBrk="0" hangingPunct="1">
                        <a:lnSpc>
                          <a:spcPct val="115000"/>
                        </a:lnSpc>
                        <a:spcBef>
                          <a:spcPts val="0"/>
                        </a:spcBef>
                        <a:spcAft>
                          <a:spcPts val="0"/>
                        </a:spcAft>
                        <a:buClr>
                          <a:schemeClr val="accent1"/>
                        </a:buClr>
                        <a:buSzPts val="1800"/>
                        <a:buFont typeface="Arial" panose="020B0604020202020204" pitchFamily="34" charset="0"/>
                        <a:buChar char="●"/>
                      </a:pPr>
                      <a:r>
                        <a:rPr lang="en-US" sz="1500" kern="1200" dirty="0">
                          <a:solidFill>
                            <a:schemeClr val="tx1"/>
                          </a:solidFill>
                          <a:effectLst/>
                          <a:latin typeface="Arial" panose="020B0604020202020204" pitchFamily="34" charset="0"/>
                          <a:ea typeface="+mn-ea"/>
                          <a:cs typeface="Arial" panose="020B0604020202020204" pitchFamily="34" charset="0"/>
                        </a:rPr>
                        <a:t>We have used here 80% data for Training and 20% for Test.</a:t>
                      </a:r>
                    </a:p>
                  </a:txBody>
                  <a:tcPr marL="91425" marR="91425" marT="91425" marB="91425"/>
                </a:tc>
                <a:tc>
                  <a:txBody>
                    <a:bodyPr/>
                    <a:lstStyle/>
                    <a:p>
                      <a:pPr marL="457200" marR="0" lvl="0" indent="-342900" algn="l" defTabSz="685800" rtl="0" eaLnBrk="1" latinLnBrk="0" hangingPunct="1">
                        <a:lnSpc>
                          <a:spcPct val="115000"/>
                        </a:lnSpc>
                        <a:spcBef>
                          <a:spcPts val="0"/>
                        </a:spcBef>
                        <a:spcAft>
                          <a:spcPts val="0"/>
                        </a:spcAft>
                        <a:buClr>
                          <a:schemeClr val="accent1"/>
                        </a:buClr>
                        <a:buSzPts val="1800"/>
                        <a:buFont typeface="Arial" panose="020B0604020202020204" pitchFamily="34" charset="0"/>
                        <a:buChar char="●"/>
                      </a:pPr>
                      <a:r>
                        <a:rPr lang="en-US" sz="1500" kern="1200" dirty="0">
                          <a:solidFill>
                            <a:schemeClr val="tx1"/>
                          </a:solidFill>
                          <a:effectLst/>
                          <a:latin typeface="Arial" panose="020B0604020202020204" pitchFamily="34" charset="0"/>
                          <a:ea typeface="+mn-ea"/>
                          <a:cs typeface="Arial" panose="020B0604020202020204" pitchFamily="34" charset="0"/>
                        </a:rPr>
                        <a:t>A confusion matrix is a table that is often used to describe the performance of a classification model.</a:t>
                      </a:r>
                    </a:p>
                    <a:p>
                      <a:pPr marL="457200" marR="0" lvl="0" indent="-342900" algn="l" defTabSz="685800" rtl="0" eaLnBrk="1" latinLnBrk="0" hangingPunct="1">
                        <a:lnSpc>
                          <a:spcPct val="115000"/>
                        </a:lnSpc>
                        <a:spcBef>
                          <a:spcPts val="0"/>
                        </a:spcBef>
                        <a:spcAft>
                          <a:spcPts val="0"/>
                        </a:spcAft>
                        <a:buClr>
                          <a:schemeClr val="accent1"/>
                        </a:buClr>
                        <a:buSzPts val="1800"/>
                        <a:buFont typeface="Arial" panose="020B0604020202020204" pitchFamily="34" charset="0"/>
                        <a:buChar char="●"/>
                      </a:pPr>
                      <a:r>
                        <a:rPr lang="en-US" sz="1500" kern="1200" dirty="0">
                          <a:solidFill>
                            <a:schemeClr val="tx1"/>
                          </a:solidFill>
                          <a:effectLst/>
                          <a:latin typeface="Arial" panose="020B0604020202020204" pitchFamily="34" charset="0"/>
                          <a:ea typeface="+mn-ea"/>
                          <a:cs typeface="Arial" panose="020B0604020202020204" pitchFamily="34" charset="0"/>
                        </a:rPr>
                        <a:t>A specific table layout that allows visualization of the performance of an algorithm, typically a </a:t>
                      </a:r>
                      <a:r>
                        <a:rPr lang="en-US" sz="1500" kern="1200" dirty="0">
                          <a:solidFill>
                            <a:schemeClr val="tx1"/>
                          </a:solidFill>
                          <a:effectLst/>
                          <a:latin typeface="Arial" panose="020B0604020202020204" pitchFamily="34" charset="0"/>
                          <a:ea typeface="+mn-ea"/>
                          <a:cs typeface="Arial" panose="020B0604020202020204" pitchFamily="34" charset="0"/>
                          <a:hlinkClick r:id="rId3" tooltip="Supervised learning">
                            <a:extLst>
                              <a:ext uri="{A12FA001-AC4F-418D-AE19-62706E023703}">
                                <ahyp:hlinkClr xmlns:ahyp="http://schemas.microsoft.com/office/drawing/2018/hyperlinkcolor" val="tx"/>
                              </a:ext>
                            </a:extLst>
                          </a:hlinkClick>
                        </a:rPr>
                        <a:t>supervised learning</a:t>
                      </a:r>
                      <a:r>
                        <a:rPr lang="en-US" sz="1500" kern="1200" dirty="0">
                          <a:solidFill>
                            <a:schemeClr val="tx1"/>
                          </a:solidFill>
                          <a:effectLst/>
                          <a:latin typeface="Arial" panose="020B0604020202020204" pitchFamily="34" charset="0"/>
                          <a:ea typeface="+mn-ea"/>
                          <a:cs typeface="Arial" panose="020B0604020202020204" pitchFamily="34" charset="0"/>
                        </a:rPr>
                        <a:t> one.</a:t>
                      </a:r>
                    </a:p>
                    <a:p>
                      <a:pPr marL="457200" marR="0" lvl="0" indent="-342900" algn="l" defTabSz="685800" rtl="0" eaLnBrk="1" latinLnBrk="0" hangingPunct="1">
                        <a:lnSpc>
                          <a:spcPct val="115000"/>
                        </a:lnSpc>
                        <a:spcBef>
                          <a:spcPts val="0"/>
                        </a:spcBef>
                        <a:spcAft>
                          <a:spcPts val="0"/>
                        </a:spcAft>
                        <a:buClr>
                          <a:schemeClr val="accent1"/>
                        </a:buClr>
                        <a:buSzPts val="1800"/>
                        <a:buFont typeface="Arial" panose="020B0604020202020204" pitchFamily="34" charset="0"/>
                        <a:buChar char="●"/>
                      </a:pPr>
                      <a:endParaRPr lang="en-US" sz="1500" kern="1200" dirty="0">
                        <a:solidFill>
                          <a:schemeClr val="tx1"/>
                        </a:solidFill>
                        <a:effectLst/>
                        <a:latin typeface="Arial" panose="020B0604020202020204" pitchFamily="34" charset="0"/>
                        <a:ea typeface="+mn-ea"/>
                        <a:cs typeface="Arial" panose="020B0604020202020204" pitchFamily="34" charset="0"/>
                      </a:endParaRPr>
                    </a:p>
                    <a:p>
                      <a:pPr marL="457200" marR="0" lvl="0" indent="-342900" algn="l" defTabSz="685800" rtl="0" eaLnBrk="1" latinLnBrk="0" hangingPunct="1">
                        <a:lnSpc>
                          <a:spcPct val="115000"/>
                        </a:lnSpc>
                        <a:spcBef>
                          <a:spcPts val="0"/>
                        </a:spcBef>
                        <a:spcAft>
                          <a:spcPts val="0"/>
                        </a:spcAft>
                        <a:buClr>
                          <a:schemeClr val="accent1"/>
                        </a:buClr>
                        <a:buSzPts val="1800"/>
                        <a:buFont typeface="Arial" panose="020B0604020202020204" pitchFamily="34" charset="0"/>
                        <a:buChar char="●"/>
                      </a:pPr>
                      <a:endParaRPr sz="1500" kern="1200" dirty="0">
                        <a:solidFill>
                          <a:schemeClr val="tx1"/>
                        </a:solidFill>
                        <a:effectLst/>
                        <a:latin typeface="Arial" panose="020B0604020202020204" pitchFamily="34" charset="0"/>
                        <a:ea typeface="+mn-ea"/>
                        <a:cs typeface="Arial" panose="020B06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8" name="Picture 7">
            <a:extLst>
              <a:ext uri="{FF2B5EF4-FFF2-40B4-BE49-F238E27FC236}">
                <a16:creationId xmlns:a16="http://schemas.microsoft.com/office/drawing/2014/main" id="{CA3CD0C8-A7DC-4DEF-A1CC-70781EE4FCE3}"/>
              </a:ext>
            </a:extLst>
          </p:cNvPr>
          <p:cNvPicPr>
            <a:picLocks noChangeAspect="1"/>
          </p:cNvPicPr>
          <p:nvPr/>
        </p:nvPicPr>
        <p:blipFill>
          <a:blip r:embed="rId4"/>
          <a:stretch>
            <a:fillRect/>
          </a:stretch>
        </p:blipFill>
        <p:spPr>
          <a:xfrm>
            <a:off x="4496991" y="2636044"/>
            <a:ext cx="4186238" cy="18930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242888" y="242886"/>
            <a:ext cx="7464165" cy="6715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Comparison: Models</a:t>
            </a:r>
            <a:endParaRPr dirty="0">
              <a:latin typeface="Arial" panose="020B0604020202020204" pitchFamily="34" charset="0"/>
              <a:cs typeface="Arial" panose="020B0604020202020204" pitchFamily="34" charset="0"/>
            </a:endParaRPr>
          </a:p>
        </p:txBody>
      </p:sp>
      <p:graphicFrame>
        <p:nvGraphicFramePr>
          <p:cNvPr id="188" name="Google Shape;188;p34"/>
          <p:cNvGraphicFramePr/>
          <p:nvPr>
            <p:extLst>
              <p:ext uri="{D42A27DB-BD31-4B8C-83A1-F6EECF244321}">
                <p14:modId xmlns:p14="http://schemas.microsoft.com/office/powerpoint/2010/main" val="1509580146"/>
              </p:ext>
            </p:extLst>
          </p:nvPr>
        </p:nvGraphicFramePr>
        <p:xfrm>
          <a:off x="242888" y="1714500"/>
          <a:ext cx="8589411" cy="2857499"/>
        </p:xfrm>
        <a:graphic>
          <a:graphicData uri="http://schemas.openxmlformats.org/drawingml/2006/table">
            <a:tbl>
              <a:tblPr>
                <a:noFill/>
                <a:tableStyleId>{C40B6841-0D16-4DC9-92D9-C6D02CBBED76}</a:tableStyleId>
              </a:tblPr>
              <a:tblGrid>
                <a:gridCol w="2863137">
                  <a:extLst>
                    <a:ext uri="{9D8B030D-6E8A-4147-A177-3AD203B41FA5}">
                      <a16:colId xmlns:a16="http://schemas.microsoft.com/office/drawing/2014/main" val="20000"/>
                    </a:ext>
                  </a:extLst>
                </a:gridCol>
                <a:gridCol w="2863137">
                  <a:extLst>
                    <a:ext uri="{9D8B030D-6E8A-4147-A177-3AD203B41FA5}">
                      <a16:colId xmlns:a16="http://schemas.microsoft.com/office/drawing/2014/main" val="20001"/>
                    </a:ext>
                  </a:extLst>
                </a:gridCol>
                <a:gridCol w="2863137">
                  <a:extLst>
                    <a:ext uri="{9D8B030D-6E8A-4147-A177-3AD203B41FA5}">
                      <a16:colId xmlns:a16="http://schemas.microsoft.com/office/drawing/2014/main" val="20002"/>
                    </a:ext>
                  </a:extLst>
                </a:gridCol>
              </a:tblGrid>
              <a:tr h="445460">
                <a:tc>
                  <a:txBody>
                    <a:bodyPr/>
                    <a:lstStyle/>
                    <a:p>
                      <a:pPr marL="0" lvl="0" indent="0" algn="ctr" rtl="0">
                        <a:spcBef>
                          <a:spcPts val="0"/>
                        </a:spcBef>
                        <a:spcAft>
                          <a:spcPts val="0"/>
                        </a:spcAft>
                        <a:buNone/>
                      </a:pPr>
                      <a:r>
                        <a:rPr lang="en" b="1" dirty="0">
                          <a:solidFill>
                            <a:schemeClr val="accent1"/>
                          </a:solidFill>
                          <a:latin typeface="Arial" panose="020B0604020202020204" pitchFamily="34" charset="0"/>
                          <a:cs typeface="Arial" panose="020B0604020202020204" pitchFamily="34" charset="0"/>
                        </a:rPr>
                        <a:t>Naive Bayes</a:t>
                      </a:r>
                      <a:endParaRPr b="1" dirty="0">
                        <a:solidFill>
                          <a:schemeClr val="accent1"/>
                        </a:solidFill>
                        <a:latin typeface="Arial" panose="020B0604020202020204" pitchFamily="34" charset="0"/>
                        <a:cs typeface="Arial" panose="020B0604020202020204" pitchFamily="34" charset="0"/>
                      </a:endParaRPr>
                    </a:p>
                  </a:txBody>
                  <a:tcPr marL="91425" marR="91425" marT="91425" marB="91425"/>
                </a:tc>
                <a:tc>
                  <a:txBody>
                    <a:bodyPr/>
                    <a:lstStyle/>
                    <a:p>
                      <a:pPr marL="0" lvl="0" indent="0" algn="ctr" rtl="0">
                        <a:spcBef>
                          <a:spcPts val="0"/>
                        </a:spcBef>
                        <a:spcAft>
                          <a:spcPts val="0"/>
                        </a:spcAft>
                        <a:buNone/>
                      </a:pPr>
                      <a:r>
                        <a:rPr lang="en" b="1" dirty="0">
                          <a:solidFill>
                            <a:schemeClr val="accent1"/>
                          </a:solidFill>
                          <a:latin typeface="Arial" panose="020B0604020202020204" pitchFamily="34" charset="0"/>
                          <a:cs typeface="Arial" panose="020B0604020202020204" pitchFamily="34" charset="0"/>
                        </a:rPr>
                        <a:t>Support Vector Machine</a:t>
                      </a:r>
                      <a:endParaRPr b="1" dirty="0">
                        <a:solidFill>
                          <a:schemeClr val="accent1"/>
                        </a:solidFill>
                        <a:latin typeface="Arial" panose="020B0604020202020204" pitchFamily="34" charset="0"/>
                        <a:cs typeface="Arial" panose="020B0604020202020204" pitchFamily="34" charset="0"/>
                      </a:endParaRPr>
                    </a:p>
                  </a:txBody>
                  <a:tcPr marL="91425" marR="91425" marT="91425" marB="91425"/>
                </a:tc>
                <a:tc>
                  <a:txBody>
                    <a:bodyPr/>
                    <a:lstStyle/>
                    <a:p>
                      <a:pPr marL="0" lvl="0" indent="0" algn="ctr" rtl="0">
                        <a:spcBef>
                          <a:spcPts val="0"/>
                        </a:spcBef>
                        <a:spcAft>
                          <a:spcPts val="0"/>
                        </a:spcAft>
                        <a:buNone/>
                      </a:pPr>
                      <a:r>
                        <a:rPr lang="en-IN" b="1" dirty="0">
                          <a:solidFill>
                            <a:schemeClr val="accent1"/>
                          </a:solidFill>
                          <a:latin typeface="Arial" panose="020B0604020202020204" pitchFamily="34" charset="0"/>
                          <a:cs typeface="Arial" panose="020B0604020202020204" pitchFamily="34" charset="0"/>
                        </a:rPr>
                        <a:t>Multilayer perceptron</a:t>
                      </a:r>
                      <a:endParaRPr b="1" dirty="0">
                        <a:solidFill>
                          <a:schemeClr val="accent1"/>
                        </a:solidFill>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0"/>
                  </a:ext>
                </a:extLst>
              </a:tr>
              <a:tr h="2412039">
                <a:tc>
                  <a:txBody>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9672D5-F7EF-4DB9-A87A-059FAE86C992}"/>
                  </a:ext>
                </a:extLst>
              </p:cNvPr>
              <p:cNvSpPr txBox="1"/>
              <p:nvPr/>
            </p:nvSpPr>
            <p:spPr>
              <a:xfrm>
                <a:off x="157163" y="864392"/>
                <a:ext cx="8815387" cy="1071832"/>
              </a:xfrm>
              <a:prstGeom prst="rect">
                <a:avLst/>
              </a:prstGeom>
              <a:noFill/>
            </p:spPr>
            <p:txBody>
              <a:bodyPr wrap="square" rtlCol="0">
                <a:spAutoFit/>
              </a:bodyPr>
              <a:lstStyle/>
              <a:p>
                <a:r>
                  <a:rPr lang="en-US" dirty="0">
                    <a:solidFill>
                      <a:schemeClr val="accent1"/>
                    </a:solidFill>
                    <a:latin typeface="Arial" panose="020B0604020202020204" pitchFamily="34" charset="0"/>
                    <a:cs typeface="Arial" panose="020B0604020202020204" pitchFamily="34" charset="0"/>
                  </a:rPr>
                  <a:t>Precision:</a:t>
                </a:r>
                <a:r>
                  <a:rPr lang="en-US" dirty="0">
                    <a:latin typeface="Arial" panose="020B0604020202020204" pitchFamily="34" charset="0"/>
                    <a:cs typeface="Arial" panose="020B0604020202020204" pitchFamily="34" charset="0"/>
                  </a:rPr>
                  <a:t>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𝑡𝑝</m:t>
                        </m:r>
                      </m:num>
                      <m:den>
                        <m:r>
                          <a:rPr lang="en-IN" b="0" i="1" smtClean="0">
                            <a:latin typeface="Cambria Math" panose="02040503050406030204" pitchFamily="18" charset="0"/>
                          </a:rPr>
                          <m:t>𝑡𝑝</m:t>
                        </m:r>
                        <m:r>
                          <a:rPr lang="en-IN" b="0" i="1" smtClean="0">
                            <a:latin typeface="Cambria Math" panose="02040503050406030204" pitchFamily="18" charset="0"/>
                          </a:rPr>
                          <m:t>+</m:t>
                        </m:r>
                        <m:r>
                          <a:rPr lang="en-IN" b="0" i="1" smtClean="0">
                            <a:latin typeface="Cambria Math" panose="02040503050406030204" pitchFamily="18" charset="0"/>
                          </a:rPr>
                          <m:t>𝑓𝑝</m:t>
                        </m:r>
                      </m:den>
                    </m:f>
                  </m:oMath>
                </a14:m>
                <a:r>
                  <a:rPr lang="en-IN" b="0" dirty="0">
                    <a:latin typeface="Arial" panose="020B0604020202020204" pitchFamily="34" charset="0"/>
                    <a:cs typeface="Arial" panose="020B0604020202020204" pitchFamily="34" charset="0"/>
                  </a:rPr>
                  <a:t>      </a:t>
                </a:r>
                <a:r>
                  <a:rPr lang="en-IN" b="0" dirty="0">
                    <a:solidFill>
                      <a:schemeClr val="accent1"/>
                    </a:solidFill>
                    <a:latin typeface="Arial" panose="020B0604020202020204" pitchFamily="34" charset="0"/>
                    <a:cs typeface="Arial" panose="020B0604020202020204" pitchFamily="34" charset="0"/>
                  </a:rPr>
                  <a:t>Recall: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𝑡𝑝</m:t>
                        </m:r>
                      </m:num>
                      <m:den>
                        <m:r>
                          <a:rPr lang="en-IN" b="0" i="1" smtClean="0">
                            <a:latin typeface="Cambria Math" panose="02040503050406030204" pitchFamily="18" charset="0"/>
                          </a:rPr>
                          <m:t>𝑡𝑝</m:t>
                        </m:r>
                        <m:r>
                          <a:rPr lang="en-IN" b="0" i="1" smtClean="0">
                            <a:latin typeface="Cambria Math" panose="02040503050406030204" pitchFamily="18" charset="0"/>
                          </a:rPr>
                          <m:t>+</m:t>
                        </m:r>
                        <m:r>
                          <a:rPr lang="en-IN" b="0" i="1" smtClean="0">
                            <a:latin typeface="Cambria Math" panose="02040503050406030204" pitchFamily="18" charset="0"/>
                          </a:rPr>
                          <m:t>𝑓𝑛</m:t>
                        </m:r>
                      </m:den>
                    </m:f>
                  </m:oMath>
                </a14:m>
                <a:r>
                  <a:rPr lang="en-IN" dirty="0">
                    <a:latin typeface="Arial" panose="020B0604020202020204" pitchFamily="34" charset="0"/>
                    <a:cs typeface="Arial" panose="020B0604020202020204" pitchFamily="34" charset="0"/>
                  </a:rPr>
                  <a:t>    </a:t>
                </a:r>
                <a:r>
                  <a:rPr lang="en-IN" dirty="0">
                    <a:solidFill>
                      <a:schemeClr val="accent1"/>
                    </a:solidFill>
                    <a:latin typeface="Arial" panose="020B0604020202020204" pitchFamily="34" charset="0"/>
                    <a:cs typeface="Arial" panose="020B0604020202020204" pitchFamily="34" charset="0"/>
                  </a:rPr>
                  <a:t>Accuracy:</a:t>
                </a:r>
                <a:r>
                  <a:rPr lang="en-IN" dirty="0">
                    <a:latin typeface="Arial" panose="020B0604020202020204" pitchFamily="34" charset="0"/>
                    <a:cs typeface="Arial" panose="020B0604020202020204" pitchFamily="34" charset="0"/>
                  </a:rPr>
                  <a:t> </a:t>
                </a:r>
                <a14:m>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𝑡𝑝</m:t>
                        </m:r>
                        <m:r>
                          <a:rPr lang="en-IN" b="0" i="1" smtClean="0">
                            <a:latin typeface="Cambria Math" panose="02040503050406030204" pitchFamily="18" charset="0"/>
                          </a:rPr>
                          <m:t>+</m:t>
                        </m:r>
                        <m:r>
                          <a:rPr lang="en-IN" b="0" i="1" smtClean="0">
                            <a:latin typeface="Cambria Math" panose="02040503050406030204" pitchFamily="18" charset="0"/>
                          </a:rPr>
                          <m:t>𝑡𝑛</m:t>
                        </m:r>
                      </m:num>
                      <m:den>
                        <m:r>
                          <a:rPr lang="en-IN" b="0" i="1" smtClean="0">
                            <a:latin typeface="Cambria Math" panose="02040503050406030204" pitchFamily="18" charset="0"/>
                          </a:rPr>
                          <m:t>𝑡𝑝</m:t>
                        </m:r>
                        <m:r>
                          <a:rPr lang="en-IN" b="0" i="1" smtClean="0">
                            <a:latin typeface="Cambria Math" panose="02040503050406030204" pitchFamily="18" charset="0"/>
                          </a:rPr>
                          <m:t>+</m:t>
                        </m:r>
                        <m:r>
                          <a:rPr lang="en-IN" b="0" i="1" smtClean="0">
                            <a:latin typeface="Cambria Math" panose="02040503050406030204" pitchFamily="18" charset="0"/>
                          </a:rPr>
                          <m:t>𝑡𝑛</m:t>
                        </m:r>
                        <m:r>
                          <a:rPr lang="en-IN" b="0" i="1" smtClean="0">
                            <a:latin typeface="Cambria Math" panose="02040503050406030204" pitchFamily="18" charset="0"/>
                          </a:rPr>
                          <m:t>+</m:t>
                        </m:r>
                        <m:r>
                          <a:rPr lang="en-IN" b="0" i="1" smtClean="0">
                            <a:latin typeface="Cambria Math" panose="02040503050406030204" pitchFamily="18" charset="0"/>
                          </a:rPr>
                          <m:t>𝑓𝑝</m:t>
                        </m:r>
                        <m:r>
                          <a:rPr lang="en-IN" b="0" i="1" smtClean="0">
                            <a:latin typeface="Cambria Math" panose="02040503050406030204" pitchFamily="18" charset="0"/>
                          </a:rPr>
                          <m:t>+</m:t>
                        </m:r>
                        <m:r>
                          <a:rPr lang="en-IN" b="0" i="1" smtClean="0">
                            <a:latin typeface="Cambria Math" panose="02040503050406030204" pitchFamily="18" charset="0"/>
                          </a:rPr>
                          <m:t>𝑓𝑛</m:t>
                        </m:r>
                        <m:r>
                          <a:rPr lang="en-IN" b="0" i="1" smtClean="0">
                            <a:latin typeface="Cambria Math" panose="02040503050406030204" pitchFamily="18" charset="0"/>
                          </a:rPr>
                          <m:t>(</m:t>
                        </m:r>
                        <m:r>
                          <a:rPr lang="en-IN" b="0" i="1" smtClean="0">
                            <a:latin typeface="Cambria Math" panose="02040503050406030204" pitchFamily="18" charset="0"/>
                          </a:rPr>
                          <m:t>𝑇𝑜𝑡𝑎𝑙</m:t>
                        </m:r>
                        <m:r>
                          <a:rPr lang="en-IN" b="0" i="1" smtClean="0">
                            <a:latin typeface="Cambria Math" panose="02040503050406030204" pitchFamily="18" charset="0"/>
                          </a:rPr>
                          <m:t> </m:t>
                        </m:r>
                        <m:r>
                          <a:rPr lang="en-IN" b="0" i="1" smtClean="0">
                            <a:latin typeface="Cambria Math" panose="02040503050406030204" pitchFamily="18" charset="0"/>
                          </a:rPr>
                          <m:t>𝑠𝑒𝑡</m:t>
                        </m:r>
                        <m:r>
                          <a:rPr lang="en-IN" b="0" i="1" smtClean="0">
                            <a:latin typeface="Cambria Math" panose="02040503050406030204" pitchFamily="18" charset="0"/>
                          </a:rPr>
                          <m:t>)</m:t>
                        </m:r>
                      </m:den>
                    </m:f>
                  </m:oMath>
                </a14:m>
                <a:r>
                  <a:rPr lang="en-IN" dirty="0">
                    <a:latin typeface="Arial" panose="020B0604020202020204" pitchFamily="34" charset="0"/>
                    <a:cs typeface="Arial" panose="020B0604020202020204" pitchFamily="34" charset="0"/>
                  </a:rPr>
                  <a:t>  </a:t>
                </a:r>
                <a:r>
                  <a:rPr lang="en-IN" dirty="0">
                    <a:solidFill>
                      <a:schemeClr val="accent1"/>
                    </a:solidFill>
                    <a:latin typeface="Arial" panose="020B0604020202020204" pitchFamily="34" charset="0"/>
                    <a:cs typeface="Arial" panose="020B0604020202020204" pitchFamily="34" charset="0"/>
                  </a:rPr>
                  <a:t>F1</a:t>
                </a:r>
                <a:r>
                  <a:rPr lang="en-IN" dirty="0">
                    <a:latin typeface="Arial" panose="020B0604020202020204" pitchFamily="34" charset="0"/>
                    <a:cs typeface="Arial" panose="020B0604020202020204" pitchFamily="34" charset="0"/>
                  </a:rPr>
                  <a:t>=2. </a:t>
                </a:r>
                <a14:m>
                  <m:oMath xmlns:m="http://schemas.openxmlformats.org/officeDocument/2006/math">
                    <m:f>
                      <m:fPr>
                        <m:ctrlPr>
                          <a:rPr lang="en-IN" sz="1600" b="0" i="1" smtClean="0">
                            <a:latin typeface="Cambria Math" panose="02040503050406030204" pitchFamily="18" charset="0"/>
                          </a:rPr>
                        </m:ctrlPr>
                      </m:fPr>
                      <m:num>
                        <m:r>
                          <a:rPr lang="en-IN" sz="1600" b="0" i="1" smtClean="0">
                            <a:latin typeface="Cambria Math" panose="02040503050406030204" pitchFamily="18" charset="0"/>
                          </a:rPr>
                          <m:t>𝑃𝑟𝑒𝑐𝑖𝑠𝑖𝑜𝑛</m:t>
                        </m:r>
                        <m:r>
                          <a:rPr lang="en-IN" sz="1600" b="0" i="1" smtClean="0">
                            <a:latin typeface="Cambria Math" panose="02040503050406030204" pitchFamily="18" charset="0"/>
                          </a:rPr>
                          <m:t>∗</m:t>
                        </m:r>
                        <m:r>
                          <a:rPr lang="en-IN" sz="1600" b="0" i="1" smtClean="0">
                            <a:latin typeface="Cambria Math" panose="02040503050406030204" pitchFamily="18" charset="0"/>
                          </a:rPr>
                          <m:t>𝑅𝑒𝑐𝑎𝑙𝑙</m:t>
                        </m:r>
                      </m:num>
                      <m:den>
                        <m:r>
                          <a:rPr lang="en-IN" sz="1600" b="0" i="1" smtClean="0">
                            <a:latin typeface="Cambria Math" panose="02040503050406030204" pitchFamily="18" charset="0"/>
                          </a:rPr>
                          <m:t>𝑃𝑟𝑒𝑐𝑖𝑠𝑖𝑜𝑛</m:t>
                        </m:r>
                        <m:r>
                          <a:rPr lang="en-IN" sz="1600" b="0" i="1" smtClean="0">
                            <a:latin typeface="Cambria Math" panose="02040503050406030204" pitchFamily="18" charset="0"/>
                          </a:rPr>
                          <m:t>+</m:t>
                        </m:r>
                        <m:r>
                          <a:rPr lang="en-IN" sz="1600" b="0" i="1" smtClean="0">
                            <a:latin typeface="Cambria Math" panose="02040503050406030204" pitchFamily="18" charset="0"/>
                          </a:rPr>
                          <m:t>𝑅𝑒𝑐𝑎𝑙𝑙</m:t>
                        </m:r>
                      </m:den>
                    </m:f>
                  </m:oMath>
                </a14:m>
                <a:endParaRPr lang="en-IN" sz="1050" b="0" dirty="0">
                  <a:latin typeface="Arial" panose="020B0604020202020204" pitchFamily="34" charset="0"/>
                  <a:cs typeface="Arial" panose="020B0604020202020204" pitchFamily="34" charset="0"/>
                </a:endParaRPr>
              </a:p>
              <a:p>
                <a:r>
                  <a:rPr lang="en-US" dirty="0">
                    <a:solidFill>
                      <a:schemeClr val="accent1"/>
                    </a:solidFill>
                    <a:latin typeface="Arial" panose="020B0604020202020204" pitchFamily="34" charset="0"/>
                    <a:cs typeface="Arial" panose="020B0604020202020204" pitchFamily="34" charset="0"/>
                  </a:rPr>
                  <a:t>2 types(Positive=</a:t>
                </a:r>
                <a:r>
                  <a:rPr lang="en-US" dirty="0">
                    <a:latin typeface="Arial" panose="020B0604020202020204" pitchFamily="34" charset="0"/>
                    <a:cs typeface="Arial" panose="020B0604020202020204" pitchFamily="34" charset="0"/>
                  </a:rPr>
                  <a:t>5</a:t>
                </a:r>
                <a:r>
                  <a:rPr lang="en-US" dirty="0">
                    <a:solidFill>
                      <a:schemeClr val="accent1"/>
                    </a:solidFill>
                    <a:latin typeface="Arial" panose="020B0604020202020204" pitchFamily="34" charset="0"/>
                    <a:cs typeface="Arial" panose="020B0604020202020204" pitchFamily="34" charset="0"/>
                  </a:rPr>
                  <a:t>, Negative=</a:t>
                </a:r>
                <a:r>
                  <a:rPr lang="en-US" dirty="0">
                    <a:latin typeface="Arial" panose="020B0604020202020204" pitchFamily="34" charset="0"/>
                    <a:cs typeface="Arial" panose="020B0604020202020204" pitchFamily="34" charset="0"/>
                  </a:rPr>
                  <a:t>1</a:t>
                </a:r>
                <a:r>
                  <a:rPr lang="en-US" dirty="0">
                    <a:solidFill>
                      <a:schemeClr val="accent1"/>
                    </a:solidFill>
                    <a:latin typeface="Arial" panose="020B0604020202020204" pitchFamily="34" charset="0"/>
                    <a:cs typeface="Arial" panose="020B0604020202020204" pitchFamily="34" charset="0"/>
                  </a:rPr>
                  <a:t>) of </a:t>
                </a:r>
                <a:r>
                  <a:rPr lang="en-US" dirty="0">
                    <a:latin typeface="Arial" panose="020B0604020202020204" pitchFamily="34" charset="0"/>
                    <a:cs typeface="Arial" panose="020B0604020202020204" pitchFamily="34" charset="0"/>
                  </a:rPr>
                  <a:t>emotion comparison</a:t>
                </a:r>
                <a:r>
                  <a:rPr lang="en-US" dirty="0">
                    <a:solidFill>
                      <a:schemeClr val="accent1"/>
                    </a:solidFill>
                    <a:latin typeface="Arial" panose="020B0604020202020204" pitchFamily="34" charset="0"/>
                    <a:cs typeface="Arial" panose="020B0604020202020204" pitchFamily="34" charset="0"/>
                  </a:rPr>
                  <a:t>.</a:t>
                </a:r>
              </a:p>
              <a:p>
                <a:endParaRPr lang="en-IN" b="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C49672D5-F7EF-4DB9-A87A-059FAE86C992}"/>
                  </a:ext>
                </a:extLst>
              </p:cNvPr>
              <p:cNvSpPr txBox="1">
                <a:spLocks noRot="1" noChangeAspect="1" noMove="1" noResize="1" noEditPoints="1" noAdjustHandles="1" noChangeArrowheads="1" noChangeShapeType="1" noTextEdit="1"/>
              </p:cNvSpPr>
              <p:nvPr/>
            </p:nvSpPr>
            <p:spPr>
              <a:xfrm>
                <a:off x="157163" y="864392"/>
                <a:ext cx="8815387" cy="1071832"/>
              </a:xfrm>
              <a:prstGeom prst="rect">
                <a:avLst/>
              </a:prstGeom>
              <a:blipFill>
                <a:blip r:embed="rId3"/>
                <a:stretch>
                  <a:fillRect l="-62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91BF0E61-F7A2-4339-9687-02516AC25D9D}"/>
              </a:ext>
            </a:extLst>
          </p:cNvPr>
          <p:cNvPicPr>
            <a:picLocks noChangeAspect="1"/>
          </p:cNvPicPr>
          <p:nvPr/>
        </p:nvPicPr>
        <p:blipFill>
          <a:blip r:embed="rId4"/>
          <a:stretch>
            <a:fillRect/>
          </a:stretch>
        </p:blipFill>
        <p:spPr>
          <a:xfrm>
            <a:off x="358775" y="2285089"/>
            <a:ext cx="2682909" cy="1994019"/>
          </a:xfrm>
          <a:prstGeom prst="rect">
            <a:avLst/>
          </a:prstGeom>
          <a:ln w="12700">
            <a:solidFill>
              <a:schemeClr val="tx1"/>
            </a:solidFill>
          </a:ln>
        </p:spPr>
      </p:pic>
      <p:pic>
        <p:nvPicPr>
          <p:cNvPr id="4" name="Picture 3">
            <a:extLst>
              <a:ext uri="{FF2B5EF4-FFF2-40B4-BE49-F238E27FC236}">
                <a16:creationId xmlns:a16="http://schemas.microsoft.com/office/drawing/2014/main" id="{C64B0139-CE1B-4CCF-9CD4-F739CB7EB25D}"/>
              </a:ext>
            </a:extLst>
          </p:cNvPr>
          <p:cNvPicPr>
            <a:picLocks noChangeAspect="1"/>
          </p:cNvPicPr>
          <p:nvPr/>
        </p:nvPicPr>
        <p:blipFill>
          <a:blip r:embed="rId5"/>
          <a:stretch>
            <a:fillRect/>
          </a:stretch>
        </p:blipFill>
        <p:spPr>
          <a:xfrm>
            <a:off x="3157571" y="2285089"/>
            <a:ext cx="2749241" cy="1994018"/>
          </a:xfrm>
          <a:prstGeom prst="rect">
            <a:avLst/>
          </a:prstGeom>
          <a:ln w="12700">
            <a:solidFill>
              <a:schemeClr val="tx1"/>
            </a:solidFill>
          </a:ln>
        </p:spPr>
      </p:pic>
      <p:pic>
        <p:nvPicPr>
          <p:cNvPr id="5" name="Picture 4">
            <a:extLst>
              <a:ext uri="{FF2B5EF4-FFF2-40B4-BE49-F238E27FC236}">
                <a16:creationId xmlns:a16="http://schemas.microsoft.com/office/drawing/2014/main" id="{618B0E1F-F7CD-4467-BB9E-708712DA0135}"/>
              </a:ext>
            </a:extLst>
          </p:cNvPr>
          <p:cNvPicPr>
            <a:picLocks noChangeAspect="1"/>
          </p:cNvPicPr>
          <p:nvPr/>
        </p:nvPicPr>
        <p:blipFill>
          <a:blip r:embed="rId6"/>
          <a:stretch>
            <a:fillRect/>
          </a:stretch>
        </p:blipFill>
        <p:spPr>
          <a:xfrm>
            <a:off x="6022699" y="2285090"/>
            <a:ext cx="2749240" cy="1994018"/>
          </a:xfrm>
          <a:prstGeom prst="rect">
            <a:avLst/>
          </a:prstGeom>
          <a:ln w="12700">
            <a:solidFill>
              <a:schemeClr val="tx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242888" y="242886"/>
            <a:ext cx="7464165" cy="6715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Comparison: Models </a:t>
            </a:r>
            <a:endParaRPr dirty="0">
              <a:latin typeface="Arial" panose="020B0604020202020204" pitchFamily="34" charset="0"/>
              <a:cs typeface="Arial" panose="020B0604020202020204" pitchFamily="34" charset="0"/>
            </a:endParaRPr>
          </a:p>
        </p:txBody>
      </p:sp>
      <p:graphicFrame>
        <p:nvGraphicFramePr>
          <p:cNvPr id="188" name="Google Shape;188;p34"/>
          <p:cNvGraphicFramePr/>
          <p:nvPr>
            <p:extLst>
              <p:ext uri="{D42A27DB-BD31-4B8C-83A1-F6EECF244321}">
                <p14:modId xmlns:p14="http://schemas.microsoft.com/office/powerpoint/2010/main" val="1390154011"/>
              </p:ext>
            </p:extLst>
          </p:nvPr>
        </p:nvGraphicFramePr>
        <p:xfrm>
          <a:off x="311700" y="1464469"/>
          <a:ext cx="8520600" cy="2612000"/>
        </p:xfrm>
        <a:graphic>
          <a:graphicData uri="http://schemas.openxmlformats.org/drawingml/2006/table">
            <a:tbl>
              <a:tblPr>
                <a:noFill/>
                <a:tableStyleId>{C40B6841-0D16-4DC9-92D9-C6D02CBBED76}</a:tableStyleId>
              </a:tblPr>
              <a:tblGrid>
                <a:gridCol w="2840200">
                  <a:extLst>
                    <a:ext uri="{9D8B030D-6E8A-4147-A177-3AD203B41FA5}">
                      <a16:colId xmlns:a16="http://schemas.microsoft.com/office/drawing/2014/main" val="20000"/>
                    </a:ext>
                  </a:extLst>
                </a:gridCol>
                <a:gridCol w="2840200">
                  <a:extLst>
                    <a:ext uri="{9D8B030D-6E8A-4147-A177-3AD203B41FA5}">
                      <a16:colId xmlns:a16="http://schemas.microsoft.com/office/drawing/2014/main" val="20001"/>
                    </a:ext>
                  </a:extLst>
                </a:gridCol>
                <a:gridCol w="2840200">
                  <a:extLst>
                    <a:ext uri="{9D8B030D-6E8A-4147-A177-3AD203B41FA5}">
                      <a16:colId xmlns:a16="http://schemas.microsoft.com/office/drawing/2014/main" val="20002"/>
                    </a:ext>
                  </a:extLst>
                </a:gridCol>
              </a:tblGrid>
              <a:tr h="407189">
                <a:tc>
                  <a:txBody>
                    <a:bodyPr/>
                    <a:lstStyle/>
                    <a:p>
                      <a:pPr marL="0" lvl="0" indent="0" algn="ctr" rtl="0">
                        <a:spcBef>
                          <a:spcPts val="0"/>
                        </a:spcBef>
                        <a:spcAft>
                          <a:spcPts val="0"/>
                        </a:spcAft>
                        <a:buNone/>
                      </a:pPr>
                      <a:r>
                        <a:rPr lang="en" b="1" dirty="0">
                          <a:solidFill>
                            <a:schemeClr val="accent1"/>
                          </a:solidFill>
                          <a:latin typeface="Arial" panose="020B0604020202020204" pitchFamily="34" charset="0"/>
                          <a:cs typeface="Arial" panose="020B0604020202020204" pitchFamily="34" charset="0"/>
                        </a:rPr>
                        <a:t>Naive Bayes</a:t>
                      </a:r>
                      <a:endParaRPr b="1" dirty="0">
                        <a:solidFill>
                          <a:schemeClr val="accent1"/>
                        </a:solidFill>
                        <a:latin typeface="Arial" panose="020B0604020202020204" pitchFamily="34" charset="0"/>
                        <a:cs typeface="Arial" panose="020B0604020202020204" pitchFamily="34" charset="0"/>
                      </a:endParaRPr>
                    </a:p>
                  </a:txBody>
                  <a:tcPr marL="91425" marR="91425" marT="91425" marB="91425"/>
                </a:tc>
                <a:tc>
                  <a:txBody>
                    <a:bodyPr/>
                    <a:lstStyle/>
                    <a:p>
                      <a:pPr marL="0" lvl="0" indent="0" algn="ctr" rtl="0">
                        <a:spcBef>
                          <a:spcPts val="0"/>
                        </a:spcBef>
                        <a:spcAft>
                          <a:spcPts val="0"/>
                        </a:spcAft>
                        <a:buNone/>
                      </a:pPr>
                      <a:r>
                        <a:rPr lang="en" b="1" dirty="0">
                          <a:solidFill>
                            <a:schemeClr val="accent1"/>
                          </a:solidFill>
                          <a:latin typeface="Arial" panose="020B0604020202020204" pitchFamily="34" charset="0"/>
                          <a:cs typeface="Arial" panose="020B0604020202020204" pitchFamily="34" charset="0"/>
                        </a:rPr>
                        <a:t>Support Vector Machine</a:t>
                      </a:r>
                      <a:endParaRPr b="1" dirty="0">
                        <a:solidFill>
                          <a:schemeClr val="accent1"/>
                        </a:solidFill>
                        <a:latin typeface="Arial" panose="020B0604020202020204" pitchFamily="34" charset="0"/>
                        <a:cs typeface="Arial" panose="020B0604020202020204" pitchFamily="34" charset="0"/>
                      </a:endParaRPr>
                    </a:p>
                  </a:txBody>
                  <a:tcPr marL="91425" marR="91425" marT="91425" marB="91425"/>
                </a:tc>
                <a:tc>
                  <a:txBody>
                    <a:bodyPr/>
                    <a:lstStyle/>
                    <a:p>
                      <a:pPr marL="0" lvl="0" indent="0" algn="ctr" rtl="0">
                        <a:spcBef>
                          <a:spcPts val="0"/>
                        </a:spcBef>
                        <a:spcAft>
                          <a:spcPts val="0"/>
                        </a:spcAft>
                        <a:buNone/>
                      </a:pPr>
                      <a:r>
                        <a:rPr lang="en-IN" b="1" dirty="0">
                          <a:solidFill>
                            <a:schemeClr val="accent1"/>
                          </a:solidFill>
                          <a:latin typeface="Arial" panose="020B0604020202020204" pitchFamily="34" charset="0"/>
                          <a:cs typeface="Arial" panose="020B0604020202020204" pitchFamily="34" charset="0"/>
                        </a:rPr>
                        <a:t>Multilayer perceptron</a:t>
                      </a:r>
                      <a:endParaRPr b="1" dirty="0">
                        <a:solidFill>
                          <a:schemeClr val="accent1"/>
                        </a:solidFill>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0"/>
                  </a:ext>
                </a:extLst>
              </a:tr>
              <a:tr h="2204811">
                <a:tc>
                  <a:txBody>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a:txBody>
                  <a:tcPr marL="91425" marR="91425" marT="91425" marB="91425"/>
                </a:tc>
                <a:tc>
                  <a:txBody>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a:txBody>
                  <a:tcPr marL="91425" marR="91425" marT="91425" marB="91425"/>
                </a:tc>
                <a:extLst>
                  <a:ext uri="{0D108BD9-81ED-4DB2-BD59-A6C34878D82A}">
                    <a16:rowId xmlns:a16="http://schemas.microsoft.com/office/drawing/2014/main" val="10001"/>
                  </a:ext>
                </a:extLst>
              </a:tr>
            </a:tbl>
          </a:graphicData>
        </a:graphic>
      </p:graphicFrame>
      <p:sp>
        <p:nvSpPr>
          <p:cNvPr id="2" name="TextBox 1">
            <a:extLst>
              <a:ext uri="{FF2B5EF4-FFF2-40B4-BE49-F238E27FC236}">
                <a16:creationId xmlns:a16="http://schemas.microsoft.com/office/drawing/2014/main" id="{87AB2D28-E89E-4A87-BD99-FB27B8E29B83}"/>
              </a:ext>
            </a:extLst>
          </p:cNvPr>
          <p:cNvSpPr txBox="1"/>
          <p:nvPr/>
        </p:nvSpPr>
        <p:spPr>
          <a:xfrm>
            <a:off x="292893" y="1004767"/>
            <a:ext cx="8422481" cy="369332"/>
          </a:xfrm>
          <a:prstGeom prst="rect">
            <a:avLst/>
          </a:prstGeom>
          <a:noFill/>
        </p:spPr>
        <p:txBody>
          <a:bodyPr wrap="square" rtlCol="0">
            <a:spAutoFit/>
          </a:bodyPr>
          <a:lstStyle/>
          <a:p>
            <a:r>
              <a:rPr lang="en-US" dirty="0">
                <a:solidFill>
                  <a:schemeClr val="accent1"/>
                </a:solidFill>
                <a:latin typeface="Arial" panose="020B0604020202020204" pitchFamily="34" charset="0"/>
                <a:cs typeface="Arial" panose="020B0604020202020204" pitchFamily="34" charset="0"/>
              </a:rPr>
              <a:t>3 types(Positive=</a:t>
            </a:r>
            <a:r>
              <a:rPr lang="en-US" dirty="0">
                <a:latin typeface="Arial" panose="020B0604020202020204" pitchFamily="34" charset="0"/>
                <a:cs typeface="Arial" panose="020B0604020202020204" pitchFamily="34" charset="0"/>
              </a:rPr>
              <a:t>5</a:t>
            </a:r>
            <a:r>
              <a:rPr lang="en-US" dirty="0">
                <a:solidFill>
                  <a:schemeClr val="accent1"/>
                </a:solidFill>
                <a:latin typeface="Arial" panose="020B0604020202020204" pitchFamily="34" charset="0"/>
                <a:cs typeface="Arial" panose="020B0604020202020204" pitchFamily="34" charset="0"/>
              </a:rPr>
              <a:t>, Neutral=</a:t>
            </a:r>
            <a:r>
              <a:rPr lang="en-US" dirty="0">
                <a:latin typeface="Arial" panose="020B0604020202020204" pitchFamily="34" charset="0"/>
                <a:cs typeface="Arial" panose="020B0604020202020204" pitchFamily="34" charset="0"/>
              </a:rPr>
              <a:t>3</a:t>
            </a:r>
            <a:r>
              <a:rPr lang="en-US" dirty="0">
                <a:solidFill>
                  <a:schemeClr val="accent1"/>
                </a:solidFill>
                <a:latin typeface="Arial" panose="020B0604020202020204" pitchFamily="34" charset="0"/>
                <a:cs typeface="Arial" panose="020B0604020202020204" pitchFamily="34" charset="0"/>
              </a:rPr>
              <a:t>, Negative=</a:t>
            </a:r>
            <a:r>
              <a:rPr lang="en-US" dirty="0">
                <a:latin typeface="Arial" panose="020B0604020202020204" pitchFamily="34" charset="0"/>
                <a:cs typeface="Arial" panose="020B0604020202020204" pitchFamily="34" charset="0"/>
              </a:rPr>
              <a:t>1</a:t>
            </a:r>
            <a:r>
              <a:rPr lang="en-US" dirty="0">
                <a:solidFill>
                  <a:schemeClr val="accent1"/>
                </a:solidFill>
                <a:latin typeface="Arial" panose="020B0604020202020204" pitchFamily="34" charset="0"/>
                <a:cs typeface="Arial" panose="020B0604020202020204" pitchFamily="34" charset="0"/>
              </a:rPr>
              <a:t>) of </a:t>
            </a:r>
            <a:r>
              <a:rPr lang="en-US" dirty="0">
                <a:latin typeface="Arial" panose="020B0604020202020204" pitchFamily="34" charset="0"/>
                <a:cs typeface="Arial" panose="020B0604020202020204" pitchFamily="34" charset="0"/>
              </a:rPr>
              <a:t>emotion comparison</a:t>
            </a:r>
            <a:r>
              <a:rPr lang="en-US" dirty="0">
                <a:solidFill>
                  <a:schemeClr val="accent1"/>
                </a:solidFill>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99D9D492-F69B-4398-B4F6-AE1B2A4D5269}"/>
              </a:ext>
            </a:extLst>
          </p:cNvPr>
          <p:cNvPicPr>
            <a:picLocks noChangeAspect="1"/>
          </p:cNvPicPr>
          <p:nvPr/>
        </p:nvPicPr>
        <p:blipFill>
          <a:blip r:embed="rId3"/>
          <a:stretch>
            <a:fillRect/>
          </a:stretch>
        </p:blipFill>
        <p:spPr>
          <a:xfrm>
            <a:off x="406400" y="1943100"/>
            <a:ext cx="2571750" cy="2057168"/>
          </a:xfrm>
          <a:prstGeom prst="rect">
            <a:avLst/>
          </a:prstGeom>
          <a:ln w="12700">
            <a:solidFill>
              <a:schemeClr val="tx1"/>
            </a:solidFill>
          </a:ln>
        </p:spPr>
      </p:pic>
      <p:pic>
        <p:nvPicPr>
          <p:cNvPr id="7" name="Picture 6">
            <a:extLst>
              <a:ext uri="{FF2B5EF4-FFF2-40B4-BE49-F238E27FC236}">
                <a16:creationId xmlns:a16="http://schemas.microsoft.com/office/drawing/2014/main" id="{81DB4B7C-56B3-4030-A979-9920BF9F0362}"/>
              </a:ext>
            </a:extLst>
          </p:cNvPr>
          <p:cNvPicPr>
            <a:picLocks noChangeAspect="1"/>
          </p:cNvPicPr>
          <p:nvPr/>
        </p:nvPicPr>
        <p:blipFill>
          <a:blip r:embed="rId4"/>
          <a:stretch>
            <a:fillRect/>
          </a:stretch>
        </p:blipFill>
        <p:spPr>
          <a:xfrm>
            <a:off x="3218258" y="1962149"/>
            <a:ext cx="2680892" cy="2019069"/>
          </a:xfrm>
          <a:prstGeom prst="rect">
            <a:avLst/>
          </a:prstGeom>
          <a:ln w="12700">
            <a:solidFill>
              <a:schemeClr val="tx1"/>
            </a:solidFill>
          </a:ln>
        </p:spPr>
      </p:pic>
      <p:pic>
        <p:nvPicPr>
          <p:cNvPr id="8" name="Picture 7">
            <a:extLst>
              <a:ext uri="{FF2B5EF4-FFF2-40B4-BE49-F238E27FC236}">
                <a16:creationId xmlns:a16="http://schemas.microsoft.com/office/drawing/2014/main" id="{CE4F01C8-F692-43BF-A6C2-4DF6C4E0ADEE}"/>
              </a:ext>
            </a:extLst>
          </p:cNvPr>
          <p:cNvPicPr>
            <a:picLocks noChangeAspect="1"/>
          </p:cNvPicPr>
          <p:nvPr/>
        </p:nvPicPr>
        <p:blipFill>
          <a:blip r:embed="rId5"/>
          <a:stretch>
            <a:fillRect/>
          </a:stretch>
        </p:blipFill>
        <p:spPr>
          <a:xfrm>
            <a:off x="6036437" y="1943100"/>
            <a:ext cx="2678937" cy="2028603"/>
          </a:xfrm>
          <a:prstGeom prst="rect">
            <a:avLst/>
          </a:prstGeom>
          <a:ln w="12700">
            <a:solidFill>
              <a:schemeClr val="tx1"/>
            </a:solidFill>
          </a:ln>
        </p:spPr>
      </p:pic>
    </p:spTree>
    <p:extLst>
      <p:ext uri="{BB962C8B-B14F-4D97-AF65-F5344CB8AC3E}">
        <p14:creationId xmlns:p14="http://schemas.microsoft.com/office/powerpoint/2010/main" val="3449286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title"/>
          </p:nvPr>
        </p:nvSpPr>
        <p:spPr>
          <a:xfrm>
            <a:off x="430800" y="1074587"/>
            <a:ext cx="8282400" cy="17820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solidFill>
                  <a:schemeClr val="accent1"/>
                </a:solidFill>
                <a:latin typeface="AR DARLING" panose="02000000000000000000" pitchFamily="2" charset="0"/>
              </a:rPr>
              <a:t>Demo</a:t>
            </a:r>
            <a:endParaRPr sz="8800" dirty="0">
              <a:solidFill>
                <a:schemeClr val="accent1"/>
              </a:solidFill>
              <a:latin typeface="AR DARLING"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dirty="0">
                <a:latin typeface="Arial" panose="020B0604020202020204" pitchFamily="34" charset="0"/>
                <a:cs typeface="Arial" panose="020B0604020202020204" pitchFamily="34" charset="0"/>
              </a:rPr>
              <a:t>    Agenda</a:t>
            </a:r>
            <a:endParaRPr dirty="0">
              <a:latin typeface="Arial" panose="020B0604020202020204" pitchFamily="34" charset="0"/>
              <a:cs typeface="Arial" panose="020B0604020202020204" pitchFamily="34" charset="0"/>
            </a:endParaRPr>
          </a:p>
        </p:txBody>
      </p:sp>
      <p:sp>
        <p:nvSpPr>
          <p:cNvPr id="69" name="Google Shape;69;p1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Our motivation</a:t>
            </a:r>
            <a:endParaRPr lang="en"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Project Description</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System Design Methodologies</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Demo</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Conclusion</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Significance</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Implications </a:t>
            </a:r>
            <a:r>
              <a:rPr lang="en-IN" dirty="0">
                <a:latin typeface="Arial" panose="020B0604020202020204" pitchFamily="34" charset="0"/>
                <a:cs typeface="Arial" panose="020B0604020202020204" pitchFamily="34" charset="0"/>
              </a:rPr>
              <a:t>and Future scope</a:t>
            </a:r>
            <a:endParaRPr dirty="0">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Conclusion</a:t>
            </a:r>
            <a:endParaRPr dirty="0">
              <a:latin typeface="Arial" panose="020B0604020202020204" pitchFamily="34" charset="0"/>
              <a:cs typeface="Arial" panose="020B0604020202020204" pitchFamily="34" charset="0"/>
            </a:endParaRPr>
          </a:p>
        </p:txBody>
      </p:sp>
      <p:sp>
        <p:nvSpPr>
          <p:cNvPr id="210" name="Google Shape;210;p38"/>
          <p:cNvSpPr txBox="1">
            <a:spLocks noGrp="1"/>
          </p:cNvSpPr>
          <p:nvPr>
            <p:ph type="body" idx="1"/>
          </p:nvPr>
        </p:nvSpPr>
        <p:spPr>
          <a:xfrm>
            <a:off x="311700" y="1214438"/>
            <a:ext cx="8520600" cy="3354287"/>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lang="en-IN"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SVM and MLP more accurate than Naïve Bayes. </a:t>
            </a:r>
          </a:p>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MLP and SVM performs with nearly similar accuracy. But SVM is much Faster and accurate than MLP for our dataset.</a:t>
            </a:r>
          </a:p>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Restaurants can make use of the model, to analyse their business and make improvements.</a:t>
            </a:r>
          </a:p>
          <a:p>
            <a:pPr marL="457200" lvl="0" indent="-342900" algn="l" rtl="0">
              <a:spcBef>
                <a:spcPts val="0"/>
              </a:spcBef>
              <a:spcAft>
                <a:spcPts val="0"/>
              </a:spcAft>
              <a:buSzPts val="1800"/>
              <a:buChar char="●"/>
            </a:pPr>
            <a:endParaRPr dirty="0">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title"/>
          </p:nvPr>
        </p:nvSpPr>
        <p:spPr>
          <a:xfrm>
            <a:off x="430800" y="453863"/>
            <a:ext cx="8282400" cy="681993"/>
          </a:xfrm>
          <a:prstGeom prst="rect">
            <a:avLst/>
          </a:prstGeom>
        </p:spPr>
        <p:txBody>
          <a:bodyPr spcFirstLastPara="1" wrap="square" lIns="91425" tIns="91425" rIns="91425" bIns="91425" anchor="ctr" anchorCtr="0">
            <a:noAutofit/>
          </a:bodyPr>
          <a:lstStyle/>
          <a:p>
            <a:pPr lvl="0" algn="l"/>
            <a:r>
              <a:rPr lang="en-US" sz="2400" dirty="0">
                <a:solidFill>
                  <a:schemeClr val="accent1"/>
                </a:solidFill>
                <a:latin typeface="Arial" panose="020B0604020202020204" pitchFamily="34" charset="0"/>
                <a:cs typeface="Arial" panose="020B0604020202020204" pitchFamily="34" charset="0"/>
              </a:rPr>
              <a:t>Significance</a:t>
            </a:r>
            <a:endParaRPr sz="2400" dirty="0">
              <a:solidFill>
                <a:schemeClr val="accent1"/>
              </a:solidFill>
              <a:latin typeface="Arial" panose="020B0604020202020204" pitchFamily="34" charset="0"/>
              <a:cs typeface="Arial" panose="020B0604020202020204" pitchFamily="34" charset="0"/>
            </a:endParaRPr>
          </a:p>
        </p:txBody>
      </p:sp>
      <p:sp>
        <p:nvSpPr>
          <p:cNvPr id="4" name="Google Shape;210;p38">
            <a:extLst>
              <a:ext uri="{FF2B5EF4-FFF2-40B4-BE49-F238E27FC236}">
                <a16:creationId xmlns:a16="http://schemas.microsoft.com/office/drawing/2014/main" id="{8A5178C6-43A0-4C1D-8C72-3C2CB36287B7}"/>
              </a:ext>
            </a:extLst>
          </p:cNvPr>
          <p:cNvSpPr txBox="1">
            <a:spLocks/>
          </p:cNvSpPr>
          <p:nvPr/>
        </p:nvSpPr>
        <p:spPr>
          <a:xfrm>
            <a:off x="311700" y="1443037"/>
            <a:ext cx="7996481" cy="2678907"/>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a:lstStyle>
          <a:p>
            <a:pPr marL="457200" indent="-342900">
              <a:spcBef>
                <a:spcPts val="0"/>
              </a:spcBef>
              <a:buSzPts val="1800"/>
              <a:buFont typeface="Arial" panose="020B0604020202020204" pitchFamily="34" charset="0"/>
              <a:buChar char="●"/>
            </a:pPr>
            <a:r>
              <a:rPr lang="en-US" dirty="0">
                <a:latin typeface="Arial" panose="020B0604020202020204" pitchFamily="34" charset="0"/>
                <a:cs typeface="Arial" panose="020B0604020202020204" pitchFamily="34" charset="0"/>
              </a:rPr>
              <a:t>Sentiment analysis is extremely useful in social media monitoring as it allows us to gain an overview of the wider public opinion behind certain topics.</a:t>
            </a:r>
          </a:p>
          <a:p>
            <a:pPr marL="457200" indent="-342900">
              <a:spcBef>
                <a:spcPts val="0"/>
              </a:spcBef>
              <a:buSzPts val="1800"/>
              <a:buFont typeface="Arial" panose="020B0604020202020204" pitchFamily="34" charset="0"/>
              <a:buChar char="●"/>
            </a:pPr>
            <a:r>
              <a:rPr lang="en-US" dirty="0">
                <a:latin typeface="Arial" panose="020B0604020202020204" pitchFamily="34" charset="0"/>
                <a:cs typeface="Arial" panose="020B0604020202020204" pitchFamily="34" charset="0"/>
              </a:rPr>
              <a:t>Understanding contextual analysis and tone of reviews.</a:t>
            </a:r>
          </a:p>
          <a:p>
            <a:pPr marL="457200" indent="-342900">
              <a:spcBef>
                <a:spcPts val="0"/>
              </a:spcBef>
              <a:buSzPts val="1800"/>
              <a:buFont typeface="Arial" panose="020B0604020202020204" pitchFamily="34" charset="0"/>
              <a:buChar char="●"/>
            </a:pPr>
            <a:r>
              <a:rPr lang="en-US" dirty="0">
                <a:latin typeface="Arial" panose="020B0604020202020204" pitchFamily="34" charset="0"/>
                <a:cs typeface="Arial" panose="020B0604020202020204" pitchFamily="34" charset="0"/>
              </a:rPr>
              <a:t>Customers can analyze a restaurant before they step in.</a:t>
            </a:r>
          </a:p>
          <a:p>
            <a:pPr marL="457200" indent="-342900">
              <a:spcBef>
                <a:spcPts val="0"/>
              </a:spcBef>
              <a:buSzPts val="18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457200" indent="-342900">
              <a:spcBef>
                <a:spcPts val="0"/>
              </a:spcBef>
              <a:buSzPts val="180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Implications </a:t>
            </a:r>
            <a:r>
              <a:rPr lang="en-IN" dirty="0">
                <a:latin typeface="Arial" panose="020B0604020202020204" pitchFamily="34" charset="0"/>
                <a:cs typeface="Arial" panose="020B0604020202020204" pitchFamily="34" charset="0"/>
              </a:rPr>
              <a:t>and future scope</a:t>
            </a:r>
            <a:endParaRPr dirty="0">
              <a:latin typeface="Arial" panose="020B0604020202020204" pitchFamily="34" charset="0"/>
              <a:cs typeface="Arial" panose="020B0604020202020204" pitchFamily="34" charset="0"/>
            </a:endParaRPr>
          </a:p>
        </p:txBody>
      </p:sp>
      <p:sp>
        <p:nvSpPr>
          <p:cNvPr id="232" name="Google Shape;232;p4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Model will build the pressure on restaurants to serve quality food based on customer’s expectations.</a:t>
            </a:r>
          </a:p>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Using Hybrid model for validation of data.</a:t>
            </a:r>
          </a:p>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Implementing Sarcasm detection or Neutral emotion detection more accurately.</a:t>
            </a:r>
          </a:p>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Our total dataset is 5GB. So, implementing the algorithms for whole 5GB Dataset.</a:t>
            </a:r>
          </a:p>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Will require more computing capacity to process this huge data.</a:t>
            </a:r>
            <a:endParaRPr lang="en" dirty="0">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6"/>
          <p:cNvSpPr txBox="1">
            <a:spLocks noGrp="1"/>
          </p:cNvSpPr>
          <p:nvPr>
            <p:ph type="title"/>
          </p:nvPr>
        </p:nvSpPr>
        <p:spPr>
          <a:xfrm>
            <a:off x="1087794" y="1135856"/>
            <a:ext cx="6968411" cy="116171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latin typeface="AR DARLING" panose="02000000000000000000" pitchFamily="2" charset="0"/>
              </a:rPr>
              <a:t>Thank You!</a:t>
            </a:r>
            <a:endParaRPr sz="7200" dirty="0">
              <a:latin typeface="AR DARLING" panose="02000000000000000000" pitchFamily="2" charset="0"/>
            </a:endParaRPr>
          </a:p>
        </p:txBody>
      </p:sp>
      <p:sp>
        <p:nvSpPr>
          <p:cNvPr id="3" name="TextBox 2">
            <a:extLst>
              <a:ext uri="{FF2B5EF4-FFF2-40B4-BE49-F238E27FC236}">
                <a16:creationId xmlns:a16="http://schemas.microsoft.com/office/drawing/2014/main" id="{F304C53A-DC2E-41CF-B670-DBFD3D3D4DA8}"/>
              </a:ext>
            </a:extLst>
          </p:cNvPr>
          <p:cNvSpPr txBox="1"/>
          <p:nvPr/>
        </p:nvSpPr>
        <p:spPr>
          <a:xfrm>
            <a:off x="82551" y="3219450"/>
            <a:ext cx="3403600" cy="923330"/>
          </a:xfrm>
          <a:prstGeom prst="rect">
            <a:avLst/>
          </a:prstGeom>
          <a:noFill/>
        </p:spPr>
        <p:txBody>
          <a:bodyPr wrap="square" rtlCol="0">
            <a:spAutoFit/>
          </a:bodyPr>
          <a:lstStyle/>
          <a:p>
            <a:pPr lvl="0" algn="ctr"/>
            <a:r>
              <a:rPr lang="en" dirty="0"/>
              <a:t>BONY ROY</a:t>
            </a:r>
            <a:endParaRPr lang="en-IN" dirty="0"/>
          </a:p>
          <a:p>
            <a:pPr lvl="0" algn="ctr"/>
            <a:r>
              <a:rPr lang="en-IN" dirty="0"/>
              <a:t>898161054</a:t>
            </a:r>
          </a:p>
          <a:p>
            <a:endParaRPr lang="en-IN" dirty="0"/>
          </a:p>
        </p:txBody>
      </p:sp>
      <p:sp>
        <p:nvSpPr>
          <p:cNvPr id="4" name="TextBox 3">
            <a:extLst>
              <a:ext uri="{FF2B5EF4-FFF2-40B4-BE49-F238E27FC236}">
                <a16:creationId xmlns:a16="http://schemas.microsoft.com/office/drawing/2014/main" id="{5D2F591F-B504-4870-A034-5E2489B10852}"/>
              </a:ext>
            </a:extLst>
          </p:cNvPr>
          <p:cNvSpPr txBox="1"/>
          <p:nvPr/>
        </p:nvSpPr>
        <p:spPr>
          <a:xfrm>
            <a:off x="4256883" y="3219450"/>
            <a:ext cx="4346204" cy="1200329"/>
          </a:xfrm>
          <a:prstGeom prst="rect">
            <a:avLst/>
          </a:prstGeom>
          <a:noFill/>
        </p:spPr>
        <p:txBody>
          <a:bodyPr wrap="square" rtlCol="0">
            <a:spAutoFit/>
          </a:bodyPr>
          <a:lstStyle/>
          <a:p>
            <a:pPr lvl="0" algn="ctr"/>
            <a:r>
              <a:rPr lang="en" dirty="0"/>
              <a:t> GIRISH KUMAR RAMACHANDRA</a:t>
            </a:r>
            <a:endParaRPr lang="en-IN" dirty="0"/>
          </a:p>
          <a:p>
            <a:pPr lvl="0" algn="ctr"/>
            <a:r>
              <a:rPr lang="en-IN" dirty="0"/>
              <a:t>888253630</a:t>
            </a:r>
          </a:p>
          <a:p>
            <a:pPr algn="ctr"/>
            <a:endParaRPr lang="en-IN" dirty="0"/>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80327" y="327048"/>
            <a:ext cx="2991511" cy="5673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Our motivation</a:t>
            </a:r>
            <a:endParaRPr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F4EF64E-A47C-4E69-B132-A9A31D7ED5BA}"/>
              </a:ext>
            </a:extLst>
          </p:cNvPr>
          <p:cNvSpPr txBox="1"/>
          <p:nvPr/>
        </p:nvSpPr>
        <p:spPr>
          <a:xfrm>
            <a:off x="280328" y="1001168"/>
            <a:ext cx="2619720" cy="369332"/>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Passion for Cooking</a:t>
            </a:r>
          </a:p>
        </p:txBody>
      </p:sp>
      <p:pic>
        <p:nvPicPr>
          <p:cNvPr id="14" name="Picture 13">
            <a:extLst>
              <a:ext uri="{FF2B5EF4-FFF2-40B4-BE49-F238E27FC236}">
                <a16:creationId xmlns:a16="http://schemas.microsoft.com/office/drawing/2014/main" id="{77369038-288A-4C04-B1DE-9559D69D1A99}"/>
              </a:ext>
            </a:extLst>
          </p:cNvPr>
          <p:cNvPicPr>
            <a:picLocks noChangeAspect="1"/>
          </p:cNvPicPr>
          <p:nvPr/>
        </p:nvPicPr>
        <p:blipFill>
          <a:blip r:embed="rId3"/>
          <a:stretch>
            <a:fillRect/>
          </a:stretch>
        </p:blipFill>
        <p:spPr>
          <a:xfrm>
            <a:off x="3063574" y="123797"/>
            <a:ext cx="1390509" cy="1504769"/>
          </a:xfrm>
          <a:prstGeom prst="rect">
            <a:avLst/>
          </a:prstGeom>
        </p:spPr>
      </p:pic>
      <p:pic>
        <p:nvPicPr>
          <p:cNvPr id="15" name="Picture 14">
            <a:extLst>
              <a:ext uri="{FF2B5EF4-FFF2-40B4-BE49-F238E27FC236}">
                <a16:creationId xmlns:a16="http://schemas.microsoft.com/office/drawing/2014/main" id="{AB233562-369E-43EB-A256-88E4E9E072E2}"/>
              </a:ext>
            </a:extLst>
          </p:cNvPr>
          <p:cNvPicPr>
            <a:picLocks noChangeAspect="1"/>
          </p:cNvPicPr>
          <p:nvPr/>
        </p:nvPicPr>
        <p:blipFill>
          <a:blip r:embed="rId4"/>
          <a:stretch>
            <a:fillRect/>
          </a:stretch>
        </p:blipFill>
        <p:spPr>
          <a:xfrm>
            <a:off x="4812052" y="200586"/>
            <a:ext cx="1729559" cy="1337842"/>
          </a:xfrm>
          <a:prstGeom prst="rect">
            <a:avLst/>
          </a:prstGeom>
        </p:spPr>
      </p:pic>
      <p:pic>
        <p:nvPicPr>
          <p:cNvPr id="16" name="Picture 15">
            <a:extLst>
              <a:ext uri="{FF2B5EF4-FFF2-40B4-BE49-F238E27FC236}">
                <a16:creationId xmlns:a16="http://schemas.microsoft.com/office/drawing/2014/main" id="{1ED29FFF-7C43-4B04-9E99-1596C8EA8CA1}"/>
              </a:ext>
            </a:extLst>
          </p:cNvPr>
          <p:cNvPicPr>
            <a:picLocks noChangeAspect="1"/>
          </p:cNvPicPr>
          <p:nvPr/>
        </p:nvPicPr>
        <p:blipFill>
          <a:blip r:embed="rId5"/>
          <a:stretch>
            <a:fillRect/>
          </a:stretch>
        </p:blipFill>
        <p:spPr>
          <a:xfrm>
            <a:off x="6852863" y="207260"/>
            <a:ext cx="1729559" cy="1300641"/>
          </a:xfrm>
          <a:prstGeom prst="rect">
            <a:avLst/>
          </a:prstGeom>
        </p:spPr>
      </p:pic>
      <p:pic>
        <p:nvPicPr>
          <p:cNvPr id="17" name="Picture 16">
            <a:extLst>
              <a:ext uri="{FF2B5EF4-FFF2-40B4-BE49-F238E27FC236}">
                <a16:creationId xmlns:a16="http://schemas.microsoft.com/office/drawing/2014/main" id="{DD365E2F-F2CF-458B-B3D9-BD93521F6E55}"/>
              </a:ext>
            </a:extLst>
          </p:cNvPr>
          <p:cNvPicPr>
            <a:picLocks noChangeAspect="1"/>
          </p:cNvPicPr>
          <p:nvPr/>
        </p:nvPicPr>
        <p:blipFill>
          <a:blip r:embed="rId6"/>
          <a:stretch>
            <a:fillRect/>
          </a:stretch>
        </p:blipFill>
        <p:spPr>
          <a:xfrm>
            <a:off x="3032460" y="1755029"/>
            <a:ext cx="1421623" cy="1375290"/>
          </a:xfrm>
          <a:prstGeom prst="rect">
            <a:avLst/>
          </a:prstGeom>
        </p:spPr>
      </p:pic>
      <p:pic>
        <p:nvPicPr>
          <p:cNvPr id="18" name="Picture 17">
            <a:extLst>
              <a:ext uri="{FF2B5EF4-FFF2-40B4-BE49-F238E27FC236}">
                <a16:creationId xmlns:a16="http://schemas.microsoft.com/office/drawing/2014/main" id="{07E571D5-2EB9-4B16-B6A7-171C8568C321}"/>
              </a:ext>
            </a:extLst>
          </p:cNvPr>
          <p:cNvPicPr>
            <a:picLocks noChangeAspect="1"/>
          </p:cNvPicPr>
          <p:nvPr/>
        </p:nvPicPr>
        <p:blipFill>
          <a:blip r:embed="rId7"/>
          <a:stretch>
            <a:fillRect/>
          </a:stretch>
        </p:blipFill>
        <p:spPr>
          <a:xfrm>
            <a:off x="4812052" y="1664890"/>
            <a:ext cx="3770370" cy="1465429"/>
          </a:xfrm>
          <a:prstGeom prst="rect">
            <a:avLst/>
          </a:prstGeom>
        </p:spPr>
      </p:pic>
      <p:pic>
        <p:nvPicPr>
          <p:cNvPr id="19" name="Picture 18">
            <a:extLst>
              <a:ext uri="{FF2B5EF4-FFF2-40B4-BE49-F238E27FC236}">
                <a16:creationId xmlns:a16="http://schemas.microsoft.com/office/drawing/2014/main" id="{85988A87-5655-42EE-9AB7-6BC589BD1CEB}"/>
              </a:ext>
            </a:extLst>
          </p:cNvPr>
          <p:cNvPicPr>
            <a:picLocks noChangeAspect="1"/>
          </p:cNvPicPr>
          <p:nvPr/>
        </p:nvPicPr>
        <p:blipFill>
          <a:blip r:embed="rId8"/>
          <a:stretch>
            <a:fillRect/>
          </a:stretch>
        </p:blipFill>
        <p:spPr>
          <a:xfrm>
            <a:off x="382060" y="1477291"/>
            <a:ext cx="2120860" cy="2990908"/>
          </a:xfrm>
          <a:prstGeom prst="rect">
            <a:avLst/>
          </a:prstGeom>
        </p:spPr>
      </p:pic>
      <p:pic>
        <p:nvPicPr>
          <p:cNvPr id="20" name="Picture 19">
            <a:extLst>
              <a:ext uri="{FF2B5EF4-FFF2-40B4-BE49-F238E27FC236}">
                <a16:creationId xmlns:a16="http://schemas.microsoft.com/office/drawing/2014/main" id="{13A25BEC-98BF-4061-A24B-31A7DFDB42A4}"/>
              </a:ext>
            </a:extLst>
          </p:cNvPr>
          <p:cNvPicPr>
            <a:picLocks noChangeAspect="1"/>
          </p:cNvPicPr>
          <p:nvPr/>
        </p:nvPicPr>
        <p:blipFill>
          <a:blip r:embed="rId9"/>
          <a:stretch>
            <a:fillRect/>
          </a:stretch>
        </p:blipFill>
        <p:spPr>
          <a:xfrm>
            <a:off x="2999317" y="3256782"/>
            <a:ext cx="1398878" cy="1321747"/>
          </a:xfrm>
          <a:prstGeom prst="rect">
            <a:avLst/>
          </a:prstGeom>
        </p:spPr>
      </p:pic>
      <p:pic>
        <p:nvPicPr>
          <p:cNvPr id="21" name="Picture 20">
            <a:extLst>
              <a:ext uri="{FF2B5EF4-FFF2-40B4-BE49-F238E27FC236}">
                <a16:creationId xmlns:a16="http://schemas.microsoft.com/office/drawing/2014/main" id="{DC23C2DF-E4E4-4B46-A23C-DDD84F425A14}"/>
              </a:ext>
            </a:extLst>
          </p:cNvPr>
          <p:cNvPicPr>
            <a:picLocks noChangeAspect="1"/>
          </p:cNvPicPr>
          <p:nvPr/>
        </p:nvPicPr>
        <p:blipFill>
          <a:blip r:embed="rId10"/>
          <a:stretch>
            <a:fillRect/>
          </a:stretch>
        </p:blipFill>
        <p:spPr>
          <a:xfrm>
            <a:off x="4796859" y="3160490"/>
            <a:ext cx="2056004" cy="1418039"/>
          </a:xfrm>
          <a:prstGeom prst="rect">
            <a:avLst/>
          </a:prstGeom>
        </p:spPr>
      </p:pic>
      <p:pic>
        <p:nvPicPr>
          <p:cNvPr id="22" name="Picture 21">
            <a:extLst>
              <a:ext uri="{FF2B5EF4-FFF2-40B4-BE49-F238E27FC236}">
                <a16:creationId xmlns:a16="http://schemas.microsoft.com/office/drawing/2014/main" id="{D4D3F65B-E6F9-4231-8B2C-0D5FD707585F}"/>
              </a:ext>
            </a:extLst>
          </p:cNvPr>
          <p:cNvPicPr>
            <a:picLocks noChangeAspect="1"/>
          </p:cNvPicPr>
          <p:nvPr/>
        </p:nvPicPr>
        <p:blipFill>
          <a:blip r:embed="rId11"/>
          <a:stretch>
            <a:fillRect/>
          </a:stretch>
        </p:blipFill>
        <p:spPr>
          <a:xfrm>
            <a:off x="7106335" y="3157112"/>
            <a:ext cx="1476087" cy="1418039"/>
          </a:xfrm>
          <a:prstGeom prst="rect">
            <a:avLst/>
          </a:prstGeom>
        </p:spPr>
      </p:pic>
    </p:spTree>
    <p:extLst>
      <p:ext uri="{BB962C8B-B14F-4D97-AF65-F5344CB8AC3E}">
        <p14:creationId xmlns:p14="http://schemas.microsoft.com/office/powerpoint/2010/main" val="1225932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430800" y="533956"/>
            <a:ext cx="8282400" cy="23160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solidFill>
                  <a:schemeClr val="accent1"/>
                </a:solidFill>
                <a:latin typeface="AR DARLING" panose="02000000000000000000" pitchFamily="2" charset="0"/>
              </a:rPr>
              <a:t>Project Description</a:t>
            </a:r>
            <a:endParaRPr sz="7200" dirty="0">
              <a:solidFill>
                <a:schemeClr val="accent1"/>
              </a:solidFill>
              <a:latin typeface="AR DARLING"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Background</a:t>
            </a:r>
            <a:endParaRPr dirty="0">
              <a:latin typeface="Arial" panose="020B0604020202020204" pitchFamily="34" charset="0"/>
              <a:cs typeface="Arial" panose="020B0604020202020204" pitchFamily="34" charset="0"/>
            </a:endParaRPr>
          </a:p>
        </p:txBody>
      </p:sp>
      <p:sp>
        <p:nvSpPr>
          <p:cNvPr id="80" name="Google Shape;80;p1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latin typeface="Arial" panose="020B0604020202020204" pitchFamily="34" charset="0"/>
                <a:cs typeface="Arial" panose="020B0604020202020204" pitchFamily="34" charset="0"/>
              </a:rPr>
              <a:t>Good and tasty food will always impress people which will make them talk about it</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Customers = </a:t>
            </a:r>
            <a:r>
              <a:rPr lang="en" dirty="0">
                <a:solidFill>
                  <a:srgbClr val="FF0000"/>
                </a:solidFill>
                <a:latin typeface="Arial" panose="020B0604020202020204" pitchFamily="34" charset="0"/>
                <a:cs typeface="Arial" panose="020B0604020202020204" pitchFamily="34" charset="0"/>
              </a:rPr>
              <a:t>authentic opinions</a:t>
            </a:r>
            <a:r>
              <a:rPr lang="en" dirty="0">
                <a:latin typeface="Arial" panose="020B0604020202020204" pitchFamily="34" charset="0"/>
                <a:cs typeface="Arial" panose="020B0604020202020204" pitchFamily="34" charset="0"/>
              </a:rPr>
              <a:t> = trustworthy</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solidFill>
                  <a:srgbClr val="FF0000"/>
                </a:solidFill>
                <a:latin typeface="Arial" panose="020B0604020202020204" pitchFamily="34" charset="0"/>
                <a:cs typeface="Arial" panose="020B0604020202020204" pitchFamily="34" charset="0"/>
              </a:rPr>
              <a:t>Online</a:t>
            </a:r>
            <a:r>
              <a:rPr lang="en" dirty="0">
                <a:latin typeface="Arial" panose="020B0604020202020204" pitchFamily="34" charset="0"/>
                <a:cs typeface="Arial" panose="020B0604020202020204" pitchFamily="34" charset="0"/>
              </a:rPr>
              <a:t> community is one of the largest opinion resources</a:t>
            </a:r>
            <a:endParaRPr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351068"/>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rial" panose="020B0604020202020204" pitchFamily="34" charset="0"/>
                <a:cs typeface="Arial" panose="020B0604020202020204" pitchFamily="34" charset="0"/>
              </a:rPr>
              <a:t>Problem &amp; Solution</a:t>
            </a:r>
            <a:endParaRPr>
              <a:latin typeface="Arial" panose="020B0604020202020204" pitchFamily="34" charset="0"/>
              <a:cs typeface="Arial" panose="020B0604020202020204" pitchFamily="34" charset="0"/>
            </a:endParaRPr>
          </a:p>
        </p:txBody>
      </p:sp>
      <p:sp>
        <p:nvSpPr>
          <p:cNvPr id="92" name="Google Shape;92;p1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Hundreds of restaurants comeup with their own </a:t>
            </a:r>
            <a:r>
              <a:rPr lang="en" dirty="0">
                <a:solidFill>
                  <a:srgbClr val="FF0000"/>
                </a:solidFill>
                <a:latin typeface="Arial" panose="020B0604020202020204" pitchFamily="34" charset="0"/>
                <a:cs typeface="Arial" panose="020B0604020202020204" pitchFamily="34" charset="0"/>
              </a:rPr>
              <a:t>theme and food menu </a:t>
            </a:r>
            <a:r>
              <a:rPr lang="en-IN" dirty="0">
                <a:latin typeface="Arial" panose="020B0604020202020204" pitchFamily="34" charset="0"/>
                <a:cs typeface="Arial" panose="020B0604020202020204" pitchFamily="34" charset="0"/>
              </a:rPr>
              <a:t>every now and then</a:t>
            </a:r>
            <a:r>
              <a:rPr lang="en" dirty="0">
                <a:latin typeface="Arial" panose="020B0604020202020204" pitchFamily="34" charset="0"/>
                <a:cs typeface="Arial" panose="020B0604020202020204" pitchFamily="34" charset="0"/>
              </a:rPr>
              <a:t>, so ending up in a good restaurant based on our preference is a challenging task.</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IN" dirty="0">
                <a:solidFill>
                  <a:srgbClr val="FF0000"/>
                </a:solidFill>
                <a:latin typeface="Arial" panose="020B0604020202020204" pitchFamily="34" charset="0"/>
                <a:cs typeface="Arial" panose="020B0604020202020204" pitchFamily="34" charset="0"/>
              </a:rPr>
              <a:t>M</a:t>
            </a:r>
            <a:r>
              <a:rPr lang="en" dirty="0">
                <a:solidFill>
                  <a:srgbClr val="FF0000"/>
                </a:solidFill>
                <a:latin typeface="Arial" panose="020B0604020202020204" pitchFamily="34" charset="0"/>
                <a:cs typeface="Arial" panose="020B0604020202020204" pitchFamily="34" charset="0"/>
              </a:rPr>
              <a:t>enu </a:t>
            </a:r>
            <a:r>
              <a:rPr lang="en" dirty="0">
                <a:latin typeface="Arial" panose="020B0604020202020204" pitchFamily="34" charset="0"/>
                <a:cs typeface="Arial" panose="020B0604020202020204" pitchFamily="34" charset="0"/>
              </a:rPr>
              <a:t>seem interesting, but can turn down customers when they don’t taste good.</a:t>
            </a:r>
          </a:p>
          <a:p>
            <a:pPr marL="457200" lvl="0" indent="-342900" algn="l" rtl="0">
              <a:spcBef>
                <a:spcPts val="0"/>
              </a:spcBef>
              <a:spcAft>
                <a:spcPts val="0"/>
              </a:spcAft>
              <a:buSzPts val="1800"/>
              <a:buChar char="●"/>
            </a:pPr>
            <a:r>
              <a:rPr lang="en-IN" dirty="0">
                <a:solidFill>
                  <a:srgbClr val="FF0000"/>
                </a:solidFill>
                <a:latin typeface="Arial" panose="020B0604020202020204" pitchFamily="34" charset="0"/>
                <a:cs typeface="Arial" panose="020B0604020202020204" pitchFamily="34" charset="0"/>
              </a:rPr>
              <a:t>F</a:t>
            </a:r>
            <a:r>
              <a:rPr lang="en" dirty="0">
                <a:solidFill>
                  <a:srgbClr val="FF0000"/>
                </a:solidFill>
                <a:latin typeface="Arial" panose="020B0604020202020204" pitchFamily="34" charset="0"/>
                <a:cs typeface="Arial" panose="020B0604020202020204" pitchFamily="34" charset="0"/>
              </a:rPr>
              <a:t>ood alergy </a:t>
            </a:r>
            <a:r>
              <a:rPr lang="en-IN" dirty="0">
                <a:latin typeface="Arial" panose="020B0604020202020204" pitchFamily="34" charset="0"/>
                <a:cs typeface="Arial" panose="020B0604020202020204" pitchFamily="34" charset="0"/>
              </a:rPr>
              <a:t>is a major concern in USA and customers can warn about them prior-</a:t>
            </a:r>
            <a:r>
              <a:rPr lang="en-IN" dirty="0" err="1">
                <a:latin typeface="Arial" panose="020B0604020202020204" pitchFamily="34" charset="0"/>
                <a:cs typeface="Arial" panose="020B0604020202020204" pitchFamily="34" charset="0"/>
              </a:rPr>
              <a:t>ly</a:t>
            </a:r>
            <a:r>
              <a:rPr lang="en-IN" dirty="0">
                <a:latin typeface="Arial" panose="020B0604020202020204" pitchFamily="34" charset="0"/>
                <a:cs typeface="Arial" panose="020B0604020202020204" pitchFamily="34" charset="0"/>
              </a:rPr>
              <a:t> if they have bad experiences.</a:t>
            </a:r>
            <a:endParaRPr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solidFill>
                  <a:srgbClr val="FF0000"/>
                </a:solidFill>
                <a:latin typeface="Arial" panose="020B0604020202020204" pitchFamily="34" charset="0"/>
                <a:cs typeface="Arial" panose="020B0604020202020204" pitchFamily="34" charset="0"/>
              </a:rPr>
              <a:t>Online reviews</a:t>
            </a:r>
            <a:r>
              <a:rPr lang="en" dirty="0">
                <a:latin typeface="Arial" panose="020B0604020202020204" pitchFamily="34" charset="0"/>
                <a:cs typeface="Arial" panose="020B0604020202020204" pitchFamily="34" charset="0"/>
              </a:rPr>
              <a:t> can be used to analyze the restaurant </a:t>
            </a:r>
            <a:r>
              <a:rPr lang="en-IN" dirty="0">
                <a:latin typeface="Arial" panose="020B0604020202020204" pitchFamily="34" charset="0"/>
                <a:cs typeface="Arial" panose="020B0604020202020204" pitchFamily="34" charset="0"/>
              </a:rPr>
              <a:t>where customers</a:t>
            </a:r>
            <a:r>
              <a:rPr lang="en" dirty="0">
                <a:latin typeface="Arial" panose="020B0604020202020204" pitchFamily="34" charset="0"/>
                <a:cs typeface="Arial" panose="020B0604020202020204" pitchFamily="34" charset="0"/>
              </a:rPr>
              <a:t> express their opinions based on their experience.</a:t>
            </a:r>
            <a:endParaRPr dirty="0">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Description</a:t>
            </a:r>
            <a:endParaRPr dirty="0">
              <a:latin typeface="Arial" panose="020B0604020202020204" pitchFamily="34" charset="0"/>
              <a:cs typeface="Arial" panose="020B0604020202020204" pitchFamily="34" charset="0"/>
            </a:endParaRPr>
          </a:p>
        </p:txBody>
      </p:sp>
      <p:sp>
        <p:nvSpPr>
          <p:cNvPr id="86" name="Google Shape;86;p17"/>
          <p:cNvSpPr txBox="1">
            <a:spLocks noGrp="1"/>
          </p:cNvSpPr>
          <p:nvPr>
            <p:ph type="body" idx="1"/>
          </p:nvPr>
        </p:nvSpPr>
        <p:spPr>
          <a:prstGeom prst="rect">
            <a:avLst/>
          </a:prstGeom>
        </p:spPr>
        <p:txBody>
          <a:bodyPr spcFirstLastPara="1" wrap="square" lIns="91425" tIns="91425" rIns="91425" bIns="91425" anchor="t" anchorCtr="0">
            <a:noAutofit/>
          </a:bodyPr>
          <a:lstStyle/>
          <a:p>
            <a:pPr lvl="0"/>
            <a:r>
              <a:rPr lang="en-IN" dirty="0">
                <a:latin typeface="Arial" panose="020B0604020202020204" pitchFamily="34" charset="0"/>
                <a:cs typeface="Arial" panose="020B0604020202020204" pitchFamily="34" charset="0"/>
              </a:rPr>
              <a:t>Sentiment Analysis is a process where we can </a:t>
            </a:r>
            <a:r>
              <a:rPr lang="en-IN" dirty="0">
                <a:solidFill>
                  <a:srgbClr val="FF0000"/>
                </a:solidFill>
                <a:latin typeface="Arial" panose="020B0604020202020204" pitchFamily="34" charset="0"/>
                <a:cs typeface="Arial" panose="020B0604020202020204" pitchFamily="34" charset="0"/>
              </a:rPr>
              <a:t>classify</a:t>
            </a:r>
            <a:r>
              <a:rPr lang="en-IN" dirty="0">
                <a:latin typeface="Arial" panose="020B0604020202020204" pitchFamily="34" charset="0"/>
                <a:cs typeface="Arial" panose="020B0604020202020204" pitchFamily="34" charset="0"/>
              </a:rPr>
              <a:t> and identify several feelings, opinions and classify them based on raw opinionated data, in which we identify the attitude of a person towards a product and, the basic idea is to mainly find the bias or view and </a:t>
            </a:r>
            <a:r>
              <a:rPr lang="en-IN" dirty="0">
                <a:solidFill>
                  <a:srgbClr val="FF0000"/>
                </a:solidFill>
                <a:latin typeface="Arial" panose="020B0604020202020204" pitchFamily="34" charset="0"/>
                <a:cs typeface="Arial" panose="020B0604020202020204" pitchFamily="34" charset="0"/>
              </a:rPr>
              <a:t>classify</a:t>
            </a:r>
            <a:r>
              <a:rPr lang="en-IN" dirty="0">
                <a:latin typeface="Arial" panose="020B0604020202020204" pitchFamily="34" charset="0"/>
                <a:cs typeface="Arial" panose="020B0604020202020204" pitchFamily="34" charset="0"/>
              </a:rPr>
              <a:t> them accordingly into positive view , negative view or not biased (Neutral). </a:t>
            </a:r>
          </a:p>
          <a:p>
            <a:pPr lvl="0"/>
            <a:r>
              <a:rPr lang="en-IN" dirty="0">
                <a:latin typeface="Arial" panose="020B0604020202020204" pitchFamily="34" charset="0"/>
                <a:cs typeface="Arial" panose="020B0604020202020204" pitchFamily="34" charset="0"/>
              </a:rPr>
              <a:t>It is an application of natural language processing. also sometimes known as </a:t>
            </a:r>
            <a:r>
              <a:rPr lang="en-IN" dirty="0">
                <a:solidFill>
                  <a:srgbClr val="FF0000"/>
                </a:solidFill>
                <a:latin typeface="Arial" panose="020B0604020202020204" pitchFamily="34" charset="0"/>
                <a:cs typeface="Arial" panose="020B0604020202020204" pitchFamily="34" charset="0"/>
              </a:rPr>
              <a:t>opinion mining or emotion extraction</a:t>
            </a:r>
            <a:r>
              <a:rPr lang="en-IN" dirty="0">
                <a:latin typeface="Arial" panose="020B0604020202020204" pitchFamily="34" charset="0"/>
                <a:cs typeface="Arial" panose="020B0604020202020204" pitchFamily="34" charset="0"/>
              </a:rPr>
              <a:t>. Text mining is a very famous research field of Sentiment analysis.</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8891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37357" y="553979"/>
            <a:ext cx="8282400" cy="22848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1"/>
                </a:solidFill>
                <a:latin typeface="AR DARLING" panose="02000000000000000000" pitchFamily="2" charset="0"/>
              </a:rPr>
              <a:t>System Design Methodologies</a:t>
            </a:r>
            <a:endParaRPr sz="6000" dirty="0">
              <a:solidFill>
                <a:schemeClr val="accent1"/>
              </a:solidFill>
              <a:latin typeface="AR DARLING" panose="020000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11700" y="115325"/>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Arial" panose="020B0604020202020204" pitchFamily="34" charset="0"/>
                <a:cs typeface="Arial" panose="020B0604020202020204" pitchFamily="34" charset="0"/>
              </a:rPr>
              <a:t>System Design: Software/Libraries</a:t>
            </a:r>
            <a:endParaRPr dirty="0">
              <a:latin typeface="Arial" panose="020B0604020202020204" pitchFamily="34" charset="0"/>
              <a:cs typeface="Arial" panose="020B0604020202020204" pitchFamily="34" charset="0"/>
            </a:endParaRPr>
          </a:p>
        </p:txBody>
      </p:sp>
      <p:sp>
        <p:nvSpPr>
          <p:cNvPr id="109" name="Google Shape;109;p21"/>
          <p:cNvSpPr txBox="1">
            <a:spLocks noGrp="1"/>
          </p:cNvSpPr>
          <p:nvPr>
            <p:ph type="body" idx="1"/>
          </p:nvPr>
        </p:nvSpPr>
        <p:spPr>
          <a:xfrm>
            <a:off x="311700" y="1057275"/>
            <a:ext cx="8520600" cy="351145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Language: Python 3.7</a:t>
            </a: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Database: </a:t>
            </a:r>
            <a:r>
              <a:rPr lang="en-IN" dirty="0">
                <a:latin typeface="Arial" panose="020B0604020202020204" pitchFamily="34" charset="0"/>
                <a:cs typeface="Arial" panose="020B0604020202020204" pitchFamily="34" charset="0"/>
              </a:rPr>
              <a:t>MongoDB</a:t>
            </a:r>
          </a:p>
          <a:p>
            <a:r>
              <a:rPr lang="en-US" dirty="0">
                <a:latin typeface="Arial" panose="020B0604020202020204" pitchFamily="34" charset="0"/>
                <a:cs typeface="Arial" panose="020B0604020202020204" pitchFamily="34" charset="0"/>
              </a:rPr>
              <a:t>Flask Framework, </a:t>
            </a:r>
            <a:r>
              <a:rPr lang="en-IN" dirty="0">
                <a:latin typeface="Arial" panose="020B0604020202020204" pitchFamily="34" charset="0"/>
                <a:cs typeface="Arial" panose="020B0604020202020204" pitchFamily="34" charset="0"/>
              </a:rPr>
              <a:t>HTML &amp; CSS</a:t>
            </a:r>
            <a:endParaRPr lang="en-US"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dirty="0">
                <a:latin typeface="Arial" panose="020B0604020202020204" pitchFamily="34" charset="0"/>
                <a:cs typeface="Arial" panose="020B0604020202020204" pitchFamily="34" charset="0"/>
              </a:rPr>
              <a:t>Libraries:</a:t>
            </a:r>
            <a:endParaRPr dirty="0">
              <a:latin typeface="Arial" panose="020B0604020202020204" pitchFamily="34" charset="0"/>
              <a:cs typeface="Arial" panose="020B0604020202020204" pitchFamily="34" charset="0"/>
            </a:endParaRPr>
          </a:p>
          <a:p>
            <a:pPr marL="914400" lvl="1" indent="-317500" algn="l" rtl="0">
              <a:spcBef>
                <a:spcPts val="0"/>
              </a:spcBef>
              <a:spcAft>
                <a:spcPts val="0"/>
              </a:spcAft>
              <a:buSzPts val="1400"/>
              <a:buChar char="○"/>
            </a:pPr>
            <a:r>
              <a:rPr lang="en" dirty="0">
                <a:latin typeface="Arial" panose="020B0604020202020204" pitchFamily="34" charset="0"/>
                <a:cs typeface="Arial" panose="020B0604020202020204" pitchFamily="34" charset="0"/>
              </a:rPr>
              <a:t>json - Support .json </a:t>
            </a:r>
            <a:endParaRPr dirty="0">
              <a:latin typeface="Arial" panose="020B0604020202020204" pitchFamily="34" charset="0"/>
              <a:cs typeface="Arial" panose="020B0604020202020204" pitchFamily="34" charset="0"/>
            </a:endParaRPr>
          </a:p>
          <a:p>
            <a:pPr marL="914400" lvl="1" indent="-317500" algn="l" rtl="0">
              <a:spcBef>
                <a:spcPts val="0"/>
              </a:spcBef>
              <a:spcAft>
                <a:spcPts val="0"/>
              </a:spcAft>
              <a:buSzPts val="1400"/>
              <a:buChar char="○"/>
            </a:pPr>
            <a:r>
              <a:rPr lang="en" dirty="0">
                <a:latin typeface="Arial" panose="020B0604020202020204" pitchFamily="34" charset="0"/>
                <a:cs typeface="Arial" panose="020B0604020202020204" pitchFamily="34" charset="0"/>
              </a:rPr>
              <a:t>panda</a:t>
            </a:r>
            <a:r>
              <a:rPr lang="en-US" dirty="0">
                <a:latin typeface="Arial" panose="020B0604020202020204" pitchFamily="34" charset="0"/>
                <a:cs typeface="Arial" panose="020B0604020202020204" pitchFamily="34" charset="0"/>
              </a:rPr>
              <a:t>s</a:t>
            </a:r>
            <a:r>
              <a:rPr lang="en" dirty="0">
                <a:latin typeface="Arial" panose="020B0604020202020204" pitchFamily="34" charset="0"/>
                <a:cs typeface="Arial" panose="020B0604020202020204" pitchFamily="34" charset="0"/>
              </a:rPr>
              <a:t> – </a:t>
            </a:r>
            <a:r>
              <a:rPr lang="en-IN" dirty="0">
                <a:latin typeface="Arial" panose="020B0604020202020204" pitchFamily="34" charset="0"/>
                <a:cs typeface="Arial" panose="020B0604020202020204" pitchFamily="34" charset="0"/>
              </a:rPr>
              <a:t>easy to use data manipulation and analysis library from Python</a:t>
            </a:r>
            <a:endParaRPr dirty="0">
              <a:latin typeface="Arial" panose="020B0604020202020204" pitchFamily="34" charset="0"/>
              <a:cs typeface="Arial" panose="020B0604020202020204" pitchFamily="34" charset="0"/>
            </a:endParaRPr>
          </a:p>
          <a:p>
            <a:pPr lvl="1">
              <a:spcBef>
                <a:spcPts val="0"/>
              </a:spcBef>
            </a:pPr>
            <a:r>
              <a:rPr lang="en" dirty="0">
                <a:latin typeface="Arial" panose="020B0604020202020204" pitchFamily="34" charset="0"/>
                <a:cs typeface="Arial" panose="020B0604020202020204" pitchFamily="34" charset="0"/>
              </a:rPr>
              <a:t>numpy – </a:t>
            </a:r>
            <a:r>
              <a:rPr lang="en-US" dirty="0">
                <a:latin typeface="Arial" panose="020B0604020202020204" pitchFamily="34" charset="0"/>
                <a:cs typeface="Arial" panose="020B0604020202020204" pitchFamily="34" charset="0"/>
              </a:rPr>
              <a:t>Mathematical functions</a:t>
            </a:r>
            <a:r>
              <a:rPr lang="e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multi-dimensional arrays and matrices </a:t>
            </a:r>
          </a:p>
          <a:p>
            <a:pPr lvl="1">
              <a:spcBef>
                <a:spcPts val="0"/>
              </a:spcBef>
            </a:pPr>
            <a:r>
              <a:rPr lang="en" dirty="0">
                <a:latin typeface="Arial" panose="020B0604020202020204" pitchFamily="34" charset="0"/>
                <a:cs typeface="Arial" panose="020B0604020202020204" pitchFamily="34" charset="0"/>
              </a:rPr>
              <a:t>nltk - Natural Language Processing</a:t>
            </a:r>
            <a:endParaRPr dirty="0">
              <a:latin typeface="Arial" panose="020B0604020202020204" pitchFamily="34" charset="0"/>
              <a:cs typeface="Arial" panose="020B0604020202020204" pitchFamily="34" charset="0"/>
            </a:endParaRPr>
          </a:p>
          <a:p>
            <a:pPr marL="914400" lvl="1" indent="-317500" algn="l" rtl="0">
              <a:spcBef>
                <a:spcPts val="0"/>
              </a:spcBef>
              <a:spcAft>
                <a:spcPts val="0"/>
              </a:spcAft>
              <a:buSzPts val="1400"/>
              <a:buChar char="○"/>
            </a:pPr>
            <a:r>
              <a:rPr lang="en" dirty="0">
                <a:latin typeface="Arial" panose="020B0604020202020204" pitchFamily="34" charset="0"/>
                <a:cs typeface="Arial" panose="020B0604020202020204" pitchFamily="34" charset="0"/>
              </a:rPr>
              <a:t>sklearn - Machine learning and statistical algorithms and computation</a:t>
            </a:r>
          </a:p>
          <a:p>
            <a:pPr marL="914400" lvl="1" indent="-317500" algn="l" rtl="0">
              <a:spcBef>
                <a:spcPts val="0"/>
              </a:spcBef>
              <a:spcAft>
                <a:spcPts val="0"/>
              </a:spcAft>
              <a:buSzPts val="1400"/>
              <a:buChar char="○"/>
            </a:pPr>
            <a:r>
              <a:rPr lang="en" dirty="0">
                <a:latin typeface="Arial" panose="020B0604020202020204" pitchFamily="34" charset="0"/>
                <a:cs typeface="Arial" panose="020B0604020202020204" pitchFamily="34" charset="0"/>
              </a:rPr>
              <a:t>Matplotlib- </a:t>
            </a:r>
            <a:r>
              <a:rPr lang="en-US" dirty="0">
                <a:latin typeface="Arial" panose="020B0604020202020204" pitchFamily="34" charset="0"/>
                <a:cs typeface="Arial" panose="020B0604020202020204" pitchFamily="34" charset="0"/>
              </a:rPr>
              <a:t>Python 2D plotting library</a:t>
            </a:r>
            <a:endParaRPr lang="en" dirty="0">
              <a:latin typeface="Arial" panose="020B0604020202020204" pitchFamily="34" charset="0"/>
              <a:cs typeface="Arial" panose="020B0604020202020204" pitchFamily="34" charset="0"/>
            </a:endParaRPr>
          </a:p>
          <a:p>
            <a:pPr marL="914400" lvl="1" indent="-317500" algn="l" rtl="0">
              <a:spcBef>
                <a:spcPts val="0"/>
              </a:spcBef>
              <a:spcAft>
                <a:spcPts val="0"/>
              </a:spcAft>
              <a:buSzPts val="1400"/>
              <a:buChar char="○"/>
            </a:pPr>
            <a:r>
              <a:rPr lang="en" dirty="0">
                <a:latin typeface="Arial" panose="020B0604020202020204" pitchFamily="34" charset="0"/>
                <a:cs typeface="Arial" panose="020B0604020202020204" pitchFamily="34" charset="0"/>
              </a:rPr>
              <a:t>Sea</a:t>
            </a:r>
            <a:r>
              <a:rPr lang="en-US" dirty="0">
                <a:latin typeface="Arial" panose="020B0604020202020204" pitchFamily="34" charset="0"/>
                <a:cs typeface="Arial" panose="020B0604020202020204" pitchFamily="34" charset="0"/>
              </a:rPr>
              <a:t>born- Statistical data visualization </a:t>
            </a:r>
          </a:p>
          <a:p>
            <a:pPr lvl="1">
              <a:spcBef>
                <a:spcPts val="0"/>
              </a:spcBef>
            </a:pPr>
            <a:r>
              <a:rPr lang="en-US" dirty="0" err="1">
                <a:latin typeface="Arial" panose="020B0604020202020204" pitchFamily="34" charset="0"/>
                <a:cs typeface="Arial" panose="020B0604020202020204" pitchFamily="34" charset="0"/>
              </a:rPr>
              <a:t>Pymongo</a:t>
            </a:r>
            <a:r>
              <a:rPr lang="en-US" dirty="0">
                <a:latin typeface="Arial" panose="020B0604020202020204" pitchFamily="34" charset="0"/>
                <a:cs typeface="Arial" panose="020B0604020202020204" pitchFamily="34" charset="0"/>
              </a:rPr>
              <a:t>- for connecting </a:t>
            </a:r>
            <a:r>
              <a:rPr lang="en-US" dirty="0" err="1">
                <a:latin typeface="Arial" panose="020B0604020202020204" pitchFamily="34" charset="0"/>
                <a:cs typeface="Arial" panose="020B0604020202020204" pitchFamily="34" charset="0"/>
              </a:rPr>
              <a:t>mongodb</a:t>
            </a:r>
            <a:r>
              <a:rPr lang="en-US" dirty="0">
                <a:latin typeface="Arial" panose="020B0604020202020204" pitchFamily="34" charset="0"/>
                <a:cs typeface="Arial" panose="020B0604020202020204" pitchFamily="34" charset="0"/>
              </a:rPr>
              <a:t> server</a:t>
            </a:r>
            <a:endParaRPr lang="en"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0</TotalTime>
  <Words>1119</Words>
  <Application>Microsoft Office PowerPoint</Application>
  <PresentationFormat>On-screen Show (16:9)</PresentationFormat>
  <Paragraphs>134</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Cambria Math</vt:lpstr>
      <vt:lpstr>AR DARLING</vt:lpstr>
      <vt:lpstr>Source Code Pro</vt:lpstr>
      <vt:lpstr>Arial</vt:lpstr>
      <vt:lpstr>Rockwell</vt:lpstr>
      <vt:lpstr>Gallery</vt:lpstr>
      <vt:lpstr>Sentiment analysis of restaurant reviews</vt:lpstr>
      <vt:lpstr>    Agenda</vt:lpstr>
      <vt:lpstr>Our motivation</vt:lpstr>
      <vt:lpstr>Project Description</vt:lpstr>
      <vt:lpstr>Background</vt:lpstr>
      <vt:lpstr>Problem &amp; Solution</vt:lpstr>
      <vt:lpstr>Description</vt:lpstr>
      <vt:lpstr>System Design Methodologies</vt:lpstr>
      <vt:lpstr>System Design: Software/Libraries</vt:lpstr>
      <vt:lpstr>System Design: Functional aspects</vt:lpstr>
      <vt:lpstr>System Design: Data Collection</vt:lpstr>
      <vt:lpstr>Data preprocessing and Algorithms</vt:lpstr>
      <vt:lpstr>Methodologies: Naive Bayes</vt:lpstr>
      <vt:lpstr>Methodologies: Multilayer Perceptron(MLP)</vt:lpstr>
      <vt:lpstr>Methodologies: Support Vector Machine</vt:lpstr>
      <vt:lpstr>Model Validation</vt:lpstr>
      <vt:lpstr>Comparison: Models</vt:lpstr>
      <vt:lpstr>Comparison: Models </vt:lpstr>
      <vt:lpstr>Demo</vt:lpstr>
      <vt:lpstr>Conclusion</vt:lpstr>
      <vt:lpstr>Significance</vt:lpstr>
      <vt:lpstr>Implications and 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restaurant reviews</dc:title>
  <dc:creator>BONY</dc:creator>
  <cp:lastModifiedBy>BONY ROY</cp:lastModifiedBy>
  <cp:revision>148</cp:revision>
  <dcterms:modified xsi:type="dcterms:W3CDTF">2019-05-07T17:46:31Z</dcterms:modified>
</cp:coreProperties>
</file>